
<file path=[Content_Types].xml><?xml version="1.0" encoding="utf-8"?>
<Types xmlns="http://schemas.openxmlformats.org/package/2006/content-types">
  <Default Extension="png" ContentType="image/png"/>
  <Default Extension="jfif"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0" r:id="rId1"/>
  </p:sldMasterIdLst>
  <p:notesMasterIdLst>
    <p:notesMasterId r:id="rId47"/>
  </p:notesMasterIdLst>
  <p:sldIdLst>
    <p:sldId id="256" r:id="rId2"/>
    <p:sldId id="257" r:id="rId3"/>
    <p:sldId id="339" r:id="rId4"/>
    <p:sldId id="319" r:id="rId5"/>
    <p:sldId id="314" r:id="rId6"/>
    <p:sldId id="317" r:id="rId7"/>
    <p:sldId id="318" r:id="rId8"/>
    <p:sldId id="316" r:id="rId9"/>
    <p:sldId id="332" r:id="rId10"/>
    <p:sldId id="261" r:id="rId11"/>
    <p:sldId id="262" r:id="rId12"/>
    <p:sldId id="303" r:id="rId13"/>
    <p:sldId id="304" r:id="rId14"/>
    <p:sldId id="306" r:id="rId15"/>
    <p:sldId id="259" r:id="rId16"/>
    <p:sldId id="308" r:id="rId17"/>
    <p:sldId id="309" r:id="rId18"/>
    <p:sldId id="333" r:id="rId19"/>
    <p:sldId id="327" r:id="rId20"/>
    <p:sldId id="335" r:id="rId21"/>
    <p:sldId id="320" r:id="rId22"/>
    <p:sldId id="328" r:id="rId23"/>
    <p:sldId id="322" r:id="rId24"/>
    <p:sldId id="329" r:id="rId25"/>
    <p:sldId id="321" r:id="rId26"/>
    <p:sldId id="337" r:id="rId27"/>
    <p:sldId id="330" r:id="rId28"/>
    <p:sldId id="331" r:id="rId29"/>
    <p:sldId id="336" r:id="rId30"/>
    <p:sldId id="334" r:id="rId31"/>
    <p:sldId id="323" r:id="rId32"/>
    <p:sldId id="324" r:id="rId33"/>
    <p:sldId id="325" r:id="rId34"/>
    <p:sldId id="348" r:id="rId35"/>
    <p:sldId id="326" r:id="rId36"/>
    <p:sldId id="345" r:id="rId37"/>
    <p:sldId id="346" r:id="rId38"/>
    <p:sldId id="347" r:id="rId39"/>
    <p:sldId id="340" r:id="rId40"/>
    <p:sldId id="342" r:id="rId41"/>
    <p:sldId id="341" r:id="rId42"/>
    <p:sldId id="344" r:id="rId43"/>
    <p:sldId id="343" r:id="rId44"/>
    <p:sldId id="338" r:id="rId45"/>
    <p:sldId id="298" r:id="rId46"/>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PRENDIZ" initials="A" lastIdx="1" clrIdx="0">
    <p:extLst>
      <p:ext uri="{19B8F6BF-5375-455C-9EA6-DF929625EA0E}">
        <p15:presenceInfo xmlns:p15="http://schemas.microsoft.com/office/powerpoint/2012/main" userId="APRENDIZ"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Estilo medio 2 - Énfasis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721" autoAdjust="0"/>
    <p:restoredTop sz="94660"/>
  </p:normalViewPr>
  <p:slideViewPr>
    <p:cSldViewPr snapToGrid="0">
      <p:cViewPr varScale="1">
        <p:scale>
          <a:sx n="69" d="100"/>
          <a:sy n="69" d="100"/>
        </p:scale>
        <p:origin x="1122" y="96"/>
      </p:cViewPr>
      <p:guideLst>
        <p:guide orient="horz" pos="2160"/>
        <p:guide pos="2880"/>
      </p:guideLst>
    </p:cSldViewPr>
  </p:slideViewPr>
  <p:notesTextViewPr>
    <p:cViewPr>
      <p:scale>
        <a:sx n="1" d="1"/>
        <a:sy n="1" d="1"/>
      </p:scale>
      <p:origin x="0" y="0"/>
    </p:cViewPr>
  </p:notesTextViewPr>
  <p:notesViewPr>
    <p:cSldViewPr snapToGrid="0">
      <p:cViewPr varScale="1">
        <p:scale>
          <a:sx n="100" d="100"/>
          <a:sy n="100" d="100"/>
        </p:scale>
        <p:origin x="0" y="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s-ES" sz="1200" b="0" i="0" u="none" strike="noStrike" cap="none">
                <a:solidFill>
                  <a:schemeClr val="dk1"/>
                </a:solidFill>
                <a:latin typeface="Calibri"/>
                <a:ea typeface="Calibri"/>
                <a:cs typeface="Calibri"/>
                <a:sym typeface="Calibri"/>
              </a:rPr>
              <a:t>‹Nº›</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131" name="Google Shape;131;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186" name="Google Shape;186;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664303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9"/>
        <p:cNvGrpSpPr/>
        <p:nvPr/>
      </p:nvGrpSpPr>
      <p:grpSpPr>
        <a:xfrm>
          <a:off x="0" y="0"/>
          <a:ext cx="0" cy="0"/>
          <a:chOff x="0" y="0"/>
          <a:chExt cx="0" cy="0"/>
        </a:xfrm>
      </p:grpSpPr>
      <p:sp>
        <p:nvSpPr>
          <p:cNvPr id="510" name="Google Shape;510;p4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511" name="Google Shape;511;p4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p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137" name="Google Shape;137;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p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137" name="Google Shape;137;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506173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p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137" name="Google Shape;137;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568152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186" name="Google Shape;186;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4776799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186" name="Google Shape;186;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3a2f4ea848_4_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3a2f4ea848_4_1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5" name="Google Shape;195;g3a2f4ea848_4_15: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s-ES"/>
              <a:t>11</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p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dirty="0">
              <a:solidFill>
                <a:schemeClr val="dk1"/>
              </a:solidFill>
              <a:latin typeface="Calibri"/>
              <a:ea typeface="Calibri"/>
              <a:cs typeface="Calibri"/>
              <a:sym typeface="Calibri"/>
            </a:endParaRPr>
          </a:p>
        </p:txBody>
      </p:sp>
      <p:sp>
        <p:nvSpPr>
          <p:cNvPr id="159" name="Google Shape;159;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186" name="Google Shape;186;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33012525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2.jpg"/><Relationship Id="rId1" Type="http://schemas.openxmlformats.org/officeDocument/2006/relationships/slideMaster" Target="../slideMasters/slideMaster1.xml"/><Relationship Id="rId5" Type="http://schemas.openxmlformats.org/officeDocument/2006/relationships/image" Target="../media/image23.png"/><Relationship Id="rId4" Type="http://schemas.openxmlformats.org/officeDocument/2006/relationships/image" Target="../media/image7.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4.jpg"/><Relationship Id="rId1" Type="http://schemas.openxmlformats.org/officeDocument/2006/relationships/slideMaster" Target="../slideMasters/slideMaster1.xml"/><Relationship Id="rId4" Type="http://schemas.openxmlformats.org/officeDocument/2006/relationships/image" Target="../media/image25.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6.jpg"/><Relationship Id="rId1" Type="http://schemas.openxmlformats.org/officeDocument/2006/relationships/slideMaster" Target="../slideMasters/slideMaster1.xml"/><Relationship Id="rId5" Type="http://schemas.openxmlformats.org/officeDocument/2006/relationships/image" Target="../media/image27.png"/><Relationship Id="rId4" Type="http://schemas.openxmlformats.org/officeDocument/2006/relationships/image" Target="../media/image1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xml"/><Relationship Id="rId5" Type="http://schemas.openxmlformats.org/officeDocument/2006/relationships/image" Target="../media/image8.png"/><Relationship Id="rId4" Type="http://schemas.openxmlformats.org/officeDocument/2006/relationships/image" Target="../media/image7.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Master" Target="../slideMasters/slideMaster1.xml"/><Relationship Id="rId4" Type="http://schemas.openxmlformats.org/officeDocument/2006/relationships/image" Target="../media/image11.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g"/><Relationship Id="rId1" Type="http://schemas.openxmlformats.org/officeDocument/2006/relationships/slideMaster" Target="../slideMasters/slideMaster1.xml"/><Relationship Id="rId5" Type="http://schemas.openxmlformats.org/officeDocument/2006/relationships/image" Target="../media/image15.png"/><Relationship Id="rId4" Type="http://schemas.openxmlformats.org/officeDocument/2006/relationships/image" Target="../media/image14.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6.jpg"/><Relationship Id="rId1" Type="http://schemas.openxmlformats.org/officeDocument/2006/relationships/slideMaster" Target="../slideMasters/slideMaster1.xml"/><Relationship Id="rId5" Type="http://schemas.openxmlformats.org/officeDocument/2006/relationships/image" Target="../media/image17.png"/><Relationship Id="rId4" Type="http://schemas.openxmlformats.org/officeDocument/2006/relationships/image" Target="../media/image7.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8.jpg"/><Relationship Id="rId1" Type="http://schemas.openxmlformats.org/officeDocument/2006/relationships/slideMaster" Target="../slideMasters/slideMaster1.xml"/><Relationship Id="rId4" Type="http://schemas.openxmlformats.org/officeDocument/2006/relationships/image" Target="../media/image19.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0.jpg"/><Relationship Id="rId1" Type="http://schemas.openxmlformats.org/officeDocument/2006/relationships/slideMaster" Target="../slideMasters/slideMaster1.xml"/><Relationship Id="rId5" Type="http://schemas.openxmlformats.org/officeDocument/2006/relationships/image" Target="../media/image21.png"/><Relationship Id="rId4" Type="http://schemas.openxmlformats.org/officeDocument/2006/relationships/image" Target="../media/image14.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Portada">
  <p:cSld name="Portada">
    <p:spTree>
      <p:nvGrpSpPr>
        <p:cNvPr id="1" name="Shape 13"/>
        <p:cNvGrpSpPr/>
        <p:nvPr/>
      </p:nvGrpSpPr>
      <p:grpSpPr>
        <a:xfrm>
          <a:off x="0" y="0"/>
          <a:ext cx="0" cy="0"/>
          <a:chOff x="0" y="0"/>
          <a:chExt cx="0" cy="0"/>
        </a:xfrm>
      </p:grpSpPr>
      <p:pic>
        <p:nvPicPr>
          <p:cNvPr id="14" name="Google Shape;14;p2"/>
          <p:cNvPicPr preferRelativeResize="0"/>
          <p:nvPr/>
        </p:nvPicPr>
        <p:blipFill rotWithShape="1">
          <a:blip r:embed="rId2">
            <a:alphaModFix/>
          </a:blip>
          <a:srcRect/>
          <a:stretch/>
        </p:blipFill>
        <p:spPr>
          <a:xfrm>
            <a:off x="4403049" y="3192122"/>
            <a:ext cx="4740951" cy="3665878"/>
          </a:xfrm>
          <a:prstGeom prst="rect">
            <a:avLst/>
          </a:prstGeom>
          <a:noFill/>
          <a:ln>
            <a:noFill/>
          </a:ln>
        </p:spPr>
      </p:pic>
      <p:sp>
        <p:nvSpPr>
          <p:cNvPr id="15" name="Google Shape;15;p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6" name="Google Shape;16;p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7" name="Google Shape;17;p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pic>
        <p:nvPicPr>
          <p:cNvPr id="18" name="Google Shape;18;p2"/>
          <p:cNvPicPr preferRelativeResize="0"/>
          <p:nvPr/>
        </p:nvPicPr>
        <p:blipFill rotWithShape="1">
          <a:blip r:embed="rId3">
            <a:alphaModFix/>
          </a:blip>
          <a:srcRect l="10521" t="17753" r="14498" b="22946"/>
          <a:stretch/>
        </p:blipFill>
        <p:spPr>
          <a:xfrm>
            <a:off x="0" y="-1"/>
            <a:ext cx="9270122" cy="6858001"/>
          </a:xfrm>
          <a:prstGeom prst="rect">
            <a:avLst/>
          </a:prstGeom>
          <a:noFill/>
          <a:ln>
            <a:noFill/>
          </a:ln>
        </p:spPr>
      </p:pic>
      <p:pic>
        <p:nvPicPr>
          <p:cNvPr id="19" name="Google Shape;19;p2"/>
          <p:cNvPicPr preferRelativeResize="0"/>
          <p:nvPr/>
        </p:nvPicPr>
        <p:blipFill rotWithShape="1">
          <a:blip r:embed="rId4">
            <a:alphaModFix/>
          </a:blip>
          <a:srcRect/>
          <a:stretch/>
        </p:blipFill>
        <p:spPr>
          <a:xfrm>
            <a:off x="80112" y="4525925"/>
            <a:ext cx="2319162" cy="1407645"/>
          </a:xfrm>
          <a:prstGeom prst="rect">
            <a:avLst/>
          </a:prstGeom>
          <a:noFill/>
          <a:ln>
            <a:noFill/>
          </a:ln>
        </p:spPr>
      </p:pic>
      <p:pic>
        <p:nvPicPr>
          <p:cNvPr id="20" name="Google Shape;20;p2"/>
          <p:cNvPicPr preferRelativeResize="0"/>
          <p:nvPr/>
        </p:nvPicPr>
        <p:blipFill rotWithShape="1">
          <a:blip r:embed="rId5">
            <a:alphaModFix/>
          </a:blip>
          <a:srcRect/>
          <a:stretch/>
        </p:blipFill>
        <p:spPr>
          <a:xfrm>
            <a:off x="4180327" y="3357565"/>
            <a:ext cx="2486025" cy="1057275"/>
          </a:xfrm>
          <a:prstGeom prst="rect">
            <a:avLst/>
          </a:prstGeom>
          <a:noFill/>
          <a:ln>
            <a:noFill/>
          </a:ln>
        </p:spPr>
      </p:pic>
    </p:spTree>
  </p:cSld>
  <p:clrMapOvr>
    <a:masterClrMapping/>
  </p:clrMapOvr>
  <p:transition spd="slow">
    <p:comb/>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Industrial 2">
  <p:cSld name="Industrial 2">
    <p:spTree>
      <p:nvGrpSpPr>
        <p:cNvPr id="1" name="Shape 98"/>
        <p:cNvGrpSpPr/>
        <p:nvPr/>
      </p:nvGrpSpPr>
      <p:grpSpPr>
        <a:xfrm>
          <a:off x="0" y="0"/>
          <a:ext cx="0" cy="0"/>
          <a:chOff x="0" y="0"/>
          <a:chExt cx="0" cy="0"/>
        </a:xfrm>
      </p:grpSpPr>
      <p:pic>
        <p:nvPicPr>
          <p:cNvPr id="99" name="Google Shape;99;p11"/>
          <p:cNvPicPr preferRelativeResize="0"/>
          <p:nvPr/>
        </p:nvPicPr>
        <p:blipFill rotWithShape="1">
          <a:blip r:embed="rId2">
            <a:alphaModFix/>
          </a:blip>
          <a:srcRect/>
          <a:stretch/>
        </p:blipFill>
        <p:spPr>
          <a:xfrm>
            <a:off x="-1" y="0"/>
            <a:ext cx="9144001" cy="6858000"/>
          </a:xfrm>
          <a:prstGeom prst="rect">
            <a:avLst/>
          </a:prstGeom>
          <a:noFill/>
          <a:ln>
            <a:noFill/>
          </a:ln>
        </p:spPr>
      </p:pic>
      <p:grpSp>
        <p:nvGrpSpPr>
          <p:cNvPr id="100" name="Google Shape;100;p11"/>
          <p:cNvGrpSpPr/>
          <p:nvPr/>
        </p:nvGrpSpPr>
        <p:grpSpPr>
          <a:xfrm>
            <a:off x="0" y="0"/>
            <a:ext cx="9144001" cy="6858000"/>
            <a:chOff x="0" y="0"/>
            <a:chExt cx="9144001" cy="6858000"/>
          </a:xfrm>
        </p:grpSpPr>
        <p:sp>
          <p:nvSpPr>
            <p:cNvPr id="101" name="Google Shape;101;p11"/>
            <p:cNvSpPr/>
            <p:nvPr/>
          </p:nvSpPr>
          <p:spPr>
            <a:xfrm>
              <a:off x="590551" y="4808482"/>
              <a:ext cx="8553450" cy="1592317"/>
            </a:xfrm>
            <a:prstGeom prst="rect">
              <a:avLst/>
            </a:prstGeom>
            <a:solidFill>
              <a:srgbClr val="080808">
                <a:alpha val="38431"/>
              </a:srgbClr>
            </a:solidFill>
            <a:ln w="9525" cap="flat" cmpd="sng">
              <a:solidFill>
                <a:srgbClr val="4A7DBA"/>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02" name="Google Shape;102;p11"/>
            <p:cNvPicPr preferRelativeResize="0"/>
            <p:nvPr/>
          </p:nvPicPr>
          <p:blipFill rotWithShape="1">
            <a:blip r:embed="rId3">
              <a:alphaModFix/>
            </a:blip>
            <a:srcRect l="50000" t="14562" r="-4532" b="14561"/>
            <a:stretch/>
          </p:blipFill>
          <p:spPr>
            <a:xfrm>
              <a:off x="0" y="0"/>
              <a:ext cx="3209130" cy="6858000"/>
            </a:xfrm>
            <a:prstGeom prst="rect">
              <a:avLst/>
            </a:prstGeom>
            <a:noFill/>
            <a:ln>
              <a:noFill/>
            </a:ln>
          </p:spPr>
        </p:pic>
        <p:pic>
          <p:nvPicPr>
            <p:cNvPr id="103" name="Google Shape;103;p11"/>
            <p:cNvPicPr preferRelativeResize="0"/>
            <p:nvPr/>
          </p:nvPicPr>
          <p:blipFill rotWithShape="1">
            <a:blip r:embed="rId4">
              <a:alphaModFix/>
            </a:blip>
            <a:srcRect t="14312" r="17370"/>
            <a:stretch/>
          </p:blipFill>
          <p:spPr>
            <a:xfrm>
              <a:off x="6788150" y="0"/>
              <a:ext cx="2355851" cy="6400800"/>
            </a:xfrm>
            <a:prstGeom prst="rect">
              <a:avLst/>
            </a:prstGeom>
            <a:noFill/>
            <a:ln>
              <a:noFill/>
            </a:ln>
          </p:spPr>
        </p:pic>
      </p:grpSp>
      <p:sp>
        <p:nvSpPr>
          <p:cNvPr id="104" name="Google Shape;104;p11"/>
          <p:cNvSpPr txBox="1"/>
          <p:nvPr/>
        </p:nvSpPr>
        <p:spPr>
          <a:xfrm>
            <a:off x="0" y="0"/>
            <a:ext cx="9144000" cy="6857999"/>
          </a:xfrm>
          <a:prstGeom prst="rect">
            <a:avLst/>
          </a:prstGeom>
          <a:noFill/>
          <a:ln>
            <a:noFill/>
          </a:ln>
        </p:spPr>
        <p:txBody>
          <a:bodyPr spcFirstLastPara="1" wrap="square" lIns="91425" tIns="45700" rIns="91425" bIns="45700" anchor="t" anchorCtr="0">
            <a:noAutofit/>
          </a:bodyPr>
          <a:lstStyle/>
          <a:p>
            <a:pPr marL="342900" marR="0" lvl="0" indent="-139700" algn="l" rtl="0">
              <a:lnSpc>
                <a:spcPct val="100000"/>
              </a:lnSpc>
              <a:spcBef>
                <a:spcPts val="0"/>
              </a:spcBef>
              <a:spcAft>
                <a:spcPts val="0"/>
              </a:spcAft>
              <a:buClr>
                <a:schemeClr val="dk1"/>
              </a:buClr>
              <a:buSzPts val="3200"/>
              <a:buFont typeface="Arial"/>
              <a:buNone/>
            </a:pPr>
            <a:endParaRPr sz="3200" b="0" i="0" u="none" strike="noStrike" cap="none">
              <a:solidFill>
                <a:schemeClr val="dk1"/>
              </a:solidFill>
              <a:latin typeface="Calibri"/>
              <a:ea typeface="Calibri"/>
              <a:cs typeface="Calibri"/>
              <a:sym typeface="Calibri"/>
            </a:endParaRPr>
          </a:p>
        </p:txBody>
      </p:sp>
      <p:sp>
        <p:nvSpPr>
          <p:cNvPr id="105" name="Google Shape;105;p1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06" name="Google Shape;106;p1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07" name="Google Shape;107;p1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pic>
        <p:nvPicPr>
          <p:cNvPr id="108" name="Google Shape;108;p11"/>
          <p:cNvPicPr preferRelativeResize="0"/>
          <p:nvPr/>
        </p:nvPicPr>
        <p:blipFill rotWithShape="1">
          <a:blip r:embed="rId5">
            <a:alphaModFix/>
          </a:blip>
          <a:srcRect/>
          <a:stretch/>
        </p:blipFill>
        <p:spPr>
          <a:xfrm>
            <a:off x="8017183" y="2853376"/>
            <a:ext cx="696913" cy="561975"/>
          </a:xfrm>
          <a:prstGeom prst="rect">
            <a:avLst/>
          </a:prstGeom>
          <a:noFill/>
          <a:ln>
            <a:noFill/>
          </a:ln>
        </p:spPr>
      </p:pic>
    </p:spTree>
  </p:cSld>
  <p:clrMapOvr>
    <a:masterClrMapping/>
  </p:clrMapOvr>
  <p:transition spd="slow">
    <p:comb/>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Infraestructura">
  <p:cSld name="Infraestructura">
    <p:spTree>
      <p:nvGrpSpPr>
        <p:cNvPr id="1" name="Shape 109"/>
        <p:cNvGrpSpPr/>
        <p:nvPr/>
      </p:nvGrpSpPr>
      <p:grpSpPr>
        <a:xfrm>
          <a:off x="0" y="0"/>
          <a:ext cx="0" cy="0"/>
          <a:chOff x="0" y="0"/>
          <a:chExt cx="0" cy="0"/>
        </a:xfrm>
      </p:grpSpPr>
      <p:sp>
        <p:nvSpPr>
          <p:cNvPr id="110" name="Google Shape;110;p1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11" name="Google Shape;111;p1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12" name="Google Shape;112;p1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pic>
        <p:nvPicPr>
          <p:cNvPr id="113" name="Google Shape;113;p12"/>
          <p:cNvPicPr preferRelativeResize="0"/>
          <p:nvPr/>
        </p:nvPicPr>
        <p:blipFill rotWithShape="1">
          <a:blip r:embed="rId2">
            <a:alphaModFix/>
          </a:blip>
          <a:srcRect/>
          <a:stretch/>
        </p:blipFill>
        <p:spPr>
          <a:xfrm>
            <a:off x="27295" y="-40944"/>
            <a:ext cx="9144001" cy="6858000"/>
          </a:xfrm>
          <a:prstGeom prst="rect">
            <a:avLst/>
          </a:prstGeom>
          <a:noFill/>
          <a:ln>
            <a:noFill/>
          </a:ln>
        </p:spPr>
      </p:pic>
      <p:sp>
        <p:nvSpPr>
          <p:cNvPr id="114" name="Google Shape;114;p12"/>
          <p:cNvSpPr/>
          <p:nvPr/>
        </p:nvSpPr>
        <p:spPr>
          <a:xfrm>
            <a:off x="95534" y="137072"/>
            <a:ext cx="9075762" cy="1756900"/>
          </a:xfrm>
          <a:prstGeom prst="rect">
            <a:avLst/>
          </a:prstGeom>
          <a:solidFill>
            <a:srgbClr val="080808">
              <a:alpha val="38431"/>
            </a:srgbClr>
          </a:solidFill>
          <a:ln w="9525" cap="flat" cmpd="sng">
            <a:solidFill>
              <a:srgbClr val="4A7DBA"/>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5" name="Google Shape;115;p12"/>
          <p:cNvSpPr txBox="1"/>
          <p:nvPr/>
        </p:nvSpPr>
        <p:spPr>
          <a:xfrm>
            <a:off x="0" y="0"/>
            <a:ext cx="9144000" cy="6857999"/>
          </a:xfrm>
          <a:prstGeom prst="rect">
            <a:avLst/>
          </a:prstGeom>
          <a:noFill/>
          <a:ln>
            <a:noFill/>
          </a:ln>
        </p:spPr>
        <p:txBody>
          <a:bodyPr spcFirstLastPara="1" wrap="square" lIns="91425" tIns="45700" rIns="91425" bIns="45700" anchor="t" anchorCtr="0">
            <a:noAutofit/>
          </a:bodyPr>
          <a:lstStyle/>
          <a:p>
            <a:pPr marL="342900" marR="0" lvl="0" indent="-139700" algn="l" rtl="0">
              <a:lnSpc>
                <a:spcPct val="100000"/>
              </a:lnSpc>
              <a:spcBef>
                <a:spcPts val="0"/>
              </a:spcBef>
              <a:spcAft>
                <a:spcPts val="0"/>
              </a:spcAft>
              <a:buClr>
                <a:schemeClr val="dk1"/>
              </a:buClr>
              <a:buSzPts val="3200"/>
              <a:buFont typeface="Arial"/>
              <a:buNone/>
            </a:pPr>
            <a:endParaRPr sz="3200" b="0" i="0" u="none" strike="noStrike" cap="none">
              <a:solidFill>
                <a:schemeClr val="dk1"/>
              </a:solidFill>
              <a:latin typeface="Calibri"/>
              <a:ea typeface="Calibri"/>
              <a:cs typeface="Calibri"/>
              <a:sym typeface="Calibri"/>
            </a:endParaRPr>
          </a:p>
        </p:txBody>
      </p:sp>
      <p:pic>
        <p:nvPicPr>
          <p:cNvPr id="116" name="Google Shape;116;p12"/>
          <p:cNvPicPr preferRelativeResize="0"/>
          <p:nvPr/>
        </p:nvPicPr>
        <p:blipFill rotWithShape="1">
          <a:blip r:embed="rId3">
            <a:alphaModFix/>
          </a:blip>
          <a:srcRect l="46767" b="14698"/>
          <a:stretch/>
        </p:blipFill>
        <p:spPr>
          <a:xfrm>
            <a:off x="-1" y="-1270341"/>
            <a:ext cx="3137061" cy="8254465"/>
          </a:xfrm>
          <a:prstGeom prst="rect">
            <a:avLst/>
          </a:prstGeom>
          <a:noFill/>
          <a:ln>
            <a:noFill/>
          </a:ln>
        </p:spPr>
      </p:pic>
      <p:pic>
        <p:nvPicPr>
          <p:cNvPr id="117" name="Google Shape;117;p12"/>
          <p:cNvPicPr preferRelativeResize="0"/>
          <p:nvPr/>
        </p:nvPicPr>
        <p:blipFill/>
        <p:spPr>
          <a:xfrm>
            <a:off x="6786588" y="-1091939"/>
            <a:ext cx="2996202" cy="7833934"/>
          </a:xfrm>
          <a:prstGeom prst="rect">
            <a:avLst/>
          </a:prstGeom>
          <a:solidFill>
            <a:srgbClr val="FFFFFF"/>
          </a:solidFill>
          <a:ln>
            <a:noFill/>
          </a:ln>
        </p:spPr>
      </p:pic>
      <p:pic>
        <p:nvPicPr>
          <p:cNvPr id="118" name="Google Shape;118;p12"/>
          <p:cNvPicPr preferRelativeResize="0"/>
          <p:nvPr/>
        </p:nvPicPr>
        <p:blipFill rotWithShape="1">
          <a:blip r:embed="rId4">
            <a:alphaModFix/>
          </a:blip>
          <a:srcRect/>
          <a:stretch/>
        </p:blipFill>
        <p:spPr>
          <a:xfrm>
            <a:off x="7919398" y="2620370"/>
            <a:ext cx="821994" cy="709233"/>
          </a:xfrm>
          <a:prstGeom prst="rect">
            <a:avLst/>
          </a:prstGeom>
          <a:noFill/>
          <a:ln>
            <a:noFill/>
          </a:ln>
        </p:spPr>
      </p:pic>
    </p:spTree>
  </p:cSld>
  <p:clrMapOvr>
    <a:masterClrMapping/>
  </p:clrMapOvr>
  <p:transition spd="slow">
    <p:comb/>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Agro">
  <p:cSld name="Agro">
    <p:spTree>
      <p:nvGrpSpPr>
        <p:cNvPr id="1" name="Shape 119"/>
        <p:cNvGrpSpPr/>
        <p:nvPr/>
      </p:nvGrpSpPr>
      <p:grpSpPr>
        <a:xfrm>
          <a:off x="0" y="0"/>
          <a:ext cx="0" cy="0"/>
          <a:chOff x="0" y="0"/>
          <a:chExt cx="0" cy="0"/>
        </a:xfrm>
      </p:grpSpPr>
      <p:sp>
        <p:nvSpPr>
          <p:cNvPr id="120" name="Google Shape;120;p1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21" name="Google Shape;121;p1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22" name="Google Shape;122;p1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pic>
        <p:nvPicPr>
          <p:cNvPr id="123" name="Google Shape;123;p13"/>
          <p:cNvPicPr preferRelativeResize="0"/>
          <p:nvPr/>
        </p:nvPicPr>
        <p:blipFill rotWithShape="1">
          <a:blip r:embed="rId2">
            <a:alphaModFix/>
          </a:blip>
          <a:srcRect/>
          <a:stretch/>
        </p:blipFill>
        <p:spPr>
          <a:xfrm flipH="1">
            <a:off x="207278" y="0"/>
            <a:ext cx="8936719" cy="6898944"/>
          </a:xfrm>
          <a:prstGeom prst="rect">
            <a:avLst/>
          </a:prstGeom>
          <a:noFill/>
          <a:ln>
            <a:noFill/>
          </a:ln>
        </p:spPr>
      </p:pic>
      <p:sp>
        <p:nvSpPr>
          <p:cNvPr id="124" name="Google Shape;124;p13"/>
          <p:cNvSpPr/>
          <p:nvPr/>
        </p:nvSpPr>
        <p:spPr>
          <a:xfrm>
            <a:off x="970893" y="4319752"/>
            <a:ext cx="9639300" cy="1702676"/>
          </a:xfrm>
          <a:prstGeom prst="rect">
            <a:avLst/>
          </a:prstGeom>
          <a:solidFill>
            <a:srgbClr val="080808">
              <a:alpha val="38431"/>
            </a:srgbClr>
          </a:solidFill>
          <a:ln>
            <a:noFill/>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25" name="Google Shape;125;p13"/>
          <p:cNvSpPr txBox="1"/>
          <p:nvPr/>
        </p:nvSpPr>
        <p:spPr>
          <a:xfrm>
            <a:off x="0" y="0"/>
            <a:ext cx="9144000" cy="6857999"/>
          </a:xfrm>
          <a:prstGeom prst="rect">
            <a:avLst/>
          </a:prstGeom>
          <a:noFill/>
          <a:ln>
            <a:noFill/>
          </a:ln>
        </p:spPr>
        <p:txBody>
          <a:bodyPr spcFirstLastPara="1" wrap="square" lIns="91425" tIns="45700" rIns="91425" bIns="45700" anchor="t" anchorCtr="0">
            <a:noAutofit/>
          </a:bodyPr>
          <a:lstStyle/>
          <a:p>
            <a:pPr marL="342900" marR="0" lvl="0" indent="-139700" algn="l" rtl="0">
              <a:lnSpc>
                <a:spcPct val="100000"/>
              </a:lnSpc>
              <a:spcBef>
                <a:spcPts val="0"/>
              </a:spcBef>
              <a:spcAft>
                <a:spcPts val="0"/>
              </a:spcAft>
              <a:buClr>
                <a:schemeClr val="dk1"/>
              </a:buClr>
              <a:buSzPts val="3200"/>
              <a:buFont typeface="Arial"/>
              <a:buNone/>
            </a:pPr>
            <a:endParaRPr sz="3200" b="0" i="0" u="none" strike="noStrike" cap="none">
              <a:solidFill>
                <a:schemeClr val="dk1"/>
              </a:solidFill>
              <a:latin typeface="Calibri"/>
              <a:ea typeface="Calibri"/>
              <a:cs typeface="Calibri"/>
              <a:sym typeface="Calibri"/>
            </a:endParaRPr>
          </a:p>
        </p:txBody>
      </p:sp>
      <p:pic>
        <p:nvPicPr>
          <p:cNvPr id="126" name="Google Shape;126;p13"/>
          <p:cNvPicPr preferRelativeResize="0"/>
          <p:nvPr/>
        </p:nvPicPr>
        <p:blipFill rotWithShape="1">
          <a:blip r:embed="rId3">
            <a:alphaModFix/>
          </a:blip>
          <a:srcRect l="50000" t="11628" r="-3743" b="17500"/>
          <a:stretch/>
        </p:blipFill>
        <p:spPr>
          <a:xfrm>
            <a:off x="1" y="0"/>
            <a:ext cx="3286068" cy="6858000"/>
          </a:xfrm>
          <a:prstGeom prst="rect">
            <a:avLst/>
          </a:prstGeom>
          <a:noFill/>
          <a:ln>
            <a:noFill/>
          </a:ln>
        </p:spPr>
      </p:pic>
      <p:pic>
        <p:nvPicPr>
          <p:cNvPr id="127" name="Google Shape;127;p13"/>
          <p:cNvPicPr preferRelativeResize="0"/>
          <p:nvPr/>
        </p:nvPicPr>
        <p:blipFill rotWithShape="1">
          <a:blip r:embed="rId4">
            <a:alphaModFix/>
          </a:blip>
          <a:srcRect/>
          <a:stretch/>
        </p:blipFill>
        <p:spPr>
          <a:xfrm>
            <a:off x="7260185" y="-307500"/>
            <a:ext cx="2361171" cy="6137056"/>
          </a:xfrm>
          <a:prstGeom prst="rect">
            <a:avLst/>
          </a:prstGeom>
          <a:noFill/>
          <a:ln>
            <a:noFill/>
          </a:ln>
        </p:spPr>
      </p:pic>
      <p:pic>
        <p:nvPicPr>
          <p:cNvPr id="128" name="Google Shape;128;p13"/>
          <p:cNvPicPr preferRelativeResize="0"/>
          <p:nvPr/>
        </p:nvPicPr>
        <p:blipFill rotWithShape="1">
          <a:blip r:embed="rId5">
            <a:alphaModFix/>
          </a:blip>
          <a:srcRect/>
          <a:stretch/>
        </p:blipFill>
        <p:spPr>
          <a:xfrm>
            <a:off x="7783740" y="1746912"/>
            <a:ext cx="859810" cy="859810"/>
          </a:xfrm>
          <a:prstGeom prst="rect">
            <a:avLst/>
          </a:prstGeom>
          <a:noFill/>
          <a:ln>
            <a:noFill/>
          </a:ln>
        </p:spPr>
      </p:pic>
    </p:spTree>
  </p:cSld>
  <p:clrMapOvr>
    <a:masterClrMapping/>
  </p:clrMapOvr>
  <p:transition spd="slow">
    <p:comb/>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_Título y objetos">
  <p:cSld name="1_Título y objetos">
    <p:spTree>
      <p:nvGrpSpPr>
        <p:cNvPr id="1" name="Shape 21"/>
        <p:cNvGrpSpPr/>
        <p:nvPr/>
      </p:nvGrpSpPr>
      <p:grpSpPr>
        <a:xfrm>
          <a:off x="0" y="0"/>
          <a:ext cx="0" cy="0"/>
          <a:chOff x="0" y="0"/>
          <a:chExt cx="0" cy="0"/>
        </a:xfrm>
      </p:grpSpPr>
      <p:sp>
        <p:nvSpPr>
          <p:cNvPr id="22" name="Google Shape;22;p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23" name="Google Shape;23;p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24" name="Google Shape;24;p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sp>
        <p:nvSpPr>
          <p:cNvPr id="25" name="Google Shape;25;p3"/>
          <p:cNvSpPr/>
          <p:nvPr/>
        </p:nvSpPr>
        <p:spPr>
          <a:xfrm rot="-803363">
            <a:off x="-2292201" y="-163131"/>
            <a:ext cx="11941668" cy="1608631"/>
          </a:xfrm>
          <a:prstGeom prst="rect">
            <a:avLst/>
          </a:prstGeom>
          <a:solidFill>
            <a:srgbClr val="92D05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6" name="Google Shape;26;p3"/>
          <p:cNvSpPr/>
          <p:nvPr/>
        </p:nvSpPr>
        <p:spPr>
          <a:xfrm rot="-358659">
            <a:off x="-1002985" y="180847"/>
            <a:ext cx="10631006" cy="1316776"/>
          </a:xfrm>
          <a:prstGeom prst="rect">
            <a:avLst/>
          </a:prstGeom>
          <a:solidFill>
            <a:srgbClr val="FFC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7" name="Google Shape;27;p3"/>
          <p:cNvSpPr/>
          <p:nvPr/>
        </p:nvSpPr>
        <p:spPr>
          <a:xfrm>
            <a:off x="-968311" y="198126"/>
            <a:ext cx="10631006" cy="1425956"/>
          </a:xfrm>
          <a:prstGeom prst="rect">
            <a:avLst/>
          </a:prstGeom>
          <a:solidFill>
            <a:srgbClr val="0099A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transition spd="slow">
    <p:comb/>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Formación">
  <p:cSld name="Formación">
    <p:spTree>
      <p:nvGrpSpPr>
        <p:cNvPr id="1" name="Shape 28"/>
        <p:cNvGrpSpPr/>
        <p:nvPr/>
      </p:nvGrpSpPr>
      <p:grpSpPr>
        <a:xfrm>
          <a:off x="0" y="0"/>
          <a:ext cx="0" cy="0"/>
          <a:chOff x="0" y="0"/>
          <a:chExt cx="0" cy="0"/>
        </a:xfrm>
      </p:grpSpPr>
      <p:pic>
        <p:nvPicPr>
          <p:cNvPr id="29" name="Google Shape;29;p4" descr="D:\2015\_MG_1747.JPG"/>
          <p:cNvPicPr preferRelativeResize="0"/>
          <p:nvPr/>
        </p:nvPicPr>
        <p:blipFill rotWithShape="1">
          <a:blip r:embed="rId2">
            <a:alphaModFix/>
          </a:blip>
          <a:srcRect/>
          <a:stretch/>
        </p:blipFill>
        <p:spPr>
          <a:xfrm>
            <a:off x="0" y="0"/>
            <a:ext cx="9144000" cy="6857999"/>
          </a:xfrm>
          <a:prstGeom prst="rect">
            <a:avLst/>
          </a:prstGeom>
          <a:noFill/>
          <a:ln>
            <a:noFill/>
          </a:ln>
        </p:spPr>
      </p:pic>
      <p:grpSp>
        <p:nvGrpSpPr>
          <p:cNvPr id="30" name="Google Shape;30;p4"/>
          <p:cNvGrpSpPr/>
          <p:nvPr/>
        </p:nvGrpSpPr>
        <p:grpSpPr>
          <a:xfrm>
            <a:off x="0" y="0"/>
            <a:ext cx="9144001" cy="6858000"/>
            <a:chOff x="0" y="0"/>
            <a:chExt cx="9144001" cy="6858000"/>
          </a:xfrm>
        </p:grpSpPr>
        <p:sp>
          <p:nvSpPr>
            <p:cNvPr id="31" name="Google Shape;31;p4"/>
            <p:cNvSpPr/>
            <p:nvPr/>
          </p:nvSpPr>
          <p:spPr>
            <a:xfrm>
              <a:off x="590551" y="4808482"/>
              <a:ext cx="8553450" cy="1592317"/>
            </a:xfrm>
            <a:prstGeom prst="rect">
              <a:avLst/>
            </a:prstGeom>
            <a:solidFill>
              <a:srgbClr val="080808">
                <a:alpha val="38431"/>
              </a:srgbClr>
            </a:solidFill>
            <a:ln w="9525" cap="flat" cmpd="sng">
              <a:solidFill>
                <a:srgbClr val="4A7DBA"/>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32" name="Google Shape;32;p4"/>
            <p:cNvPicPr preferRelativeResize="0"/>
            <p:nvPr/>
          </p:nvPicPr>
          <p:blipFill rotWithShape="1">
            <a:blip r:embed="rId3">
              <a:alphaModFix/>
            </a:blip>
            <a:srcRect l="50000" t="14562" r="-4532" b="14561"/>
            <a:stretch/>
          </p:blipFill>
          <p:spPr>
            <a:xfrm>
              <a:off x="0" y="0"/>
              <a:ext cx="3209130" cy="6858000"/>
            </a:xfrm>
            <a:prstGeom prst="rect">
              <a:avLst/>
            </a:prstGeom>
            <a:noFill/>
            <a:ln>
              <a:noFill/>
            </a:ln>
          </p:spPr>
        </p:pic>
        <p:pic>
          <p:nvPicPr>
            <p:cNvPr id="33" name="Google Shape;33;p4"/>
            <p:cNvPicPr preferRelativeResize="0"/>
            <p:nvPr/>
          </p:nvPicPr>
          <p:blipFill rotWithShape="1">
            <a:blip r:embed="rId4">
              <a:alphaModFix/>
            </a:blip>
            <a:srcRect t="14312" r="17370"/>
            <a:stretch/>
          </p:blipFill>
          <p:spPr>
            <a:xfrm>
              <a:off x="6788150" y="0"/>
              <a:ext cx="2355851" cy="6400800"/>
            </a:xfrm>
            <a:prstGeom prst="rect">
              <a:avLst/>
            </a:prstGeom>
            <a:noFill/>
            <a:ln>
              <a:noFill/>
            </a:ln>
          </p:spPr>
        </p:pic>
        <p:pic>
          <p:nvPicPr>
            <p:cNvPr id="34" name="Google Shape;34;p4"/>
            <p:cNvPicPr preferRelativeResize="0"/>
            <p:nvPr/>
          </p:nvPicPr>
          <p:blipFill rotWithShape="1">
            <a:blip r:embed="rId5">
              <a:alphaModFix/>
            </a:blip>
            <a:srcRect/>
            <a:stretch/>
          </p:blipFill>
          <p:spPr>
            <a:xfrm>
              <a:off x="8061325" y="2782887"/>
              <a:ext cx="573087" cy="550863"/>
            </a:xfrm>
            <a:prstGeom prst="rect">
              <a:avLst/>
            </a:prstGeom>
            <a:noFill/>
            <a:ln>
              <a:noFill/>
            </a:ln>
          </p:spPr>
        </p:pic>
      </p:grpSp>
      <p:sp>
        <p:nvSpPr>
          <p:cNvPr id="35" name="Google Shape;35;p4"/>
          <p:cNvSpPr txBox="1"/>
          <p:nvPr/>
        </p:nvSpPr>
        <p:spPr>
          <a:xfrm>
            <a:off x="0" y="0"/>
            <a:ext cx="9144000" cy="6857999"/>
          </a:xfrm>
          <a:prstGeom prst="rect">
            <a:avLst/>
          </a:prstGeom>
          <a:noFill/>
          <a:ln>
            <a:noFill/>
          </a:ln>
        </p:spPr>
        <p:txBody>
          <a:bodyPr spcFirstLastPara="1" wrap="square" lIns="91425" tIns="45700" rIns="91425" bIns="45700" anchor="t" anchorCtr="0">
            <a:noAutofit/>
          </a:bodyPr>
          <a:lstStyle/>
          <a:p>
            <a:pPr marL="342900" marR="0" lvl="0" indent="-139700" algn="l" rtl="0">
              <a:lnSpc>
                <a:spcPct val="100000"/>
              </a:lnSpc>
              <a:spcBef>
                <a:spcPts val="0"/>
              </a:spcBef>
              <a:spcAft>
                <a:spcPts val="0"/>
              </a:spcAft>
              <a:buClr>
                <a:schemeClr val="dk1"/>
              </a:buClr>
              <a:buSzPts val="3200"/>
              <a:buFont typeface="Arial"/>
              <a:buNone/>
            </a:pPr>
            <a:endParaRPr sz="3200" b="0" i="0" u="none" strike="noStrike" cap="none">
              <a:solidFill>
                <a:schemeClr val="dk1"/>
              </a:solidFill>
              <a:latin typeface="Calibri"/>
              <a:ea typeface="Calibri"/>
              <a:cs typeface="Calibri"/>
              <a:sym typeface="Calibri"/>
            </a:endParaRPr>
          </a:p>
        </p:txBody>
      </p:sp>
      <p:sp>
        <p:nvSpPr>
          <p:cNvPr id="36" name="Google Shape;36;p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37" name="Google Shape;37;p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38" name="Google Shape;38;p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transition spd="slow">
    <p:comb/>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ítulo y objetos">
  <p:cSld name="Título y objetos">
    <p:spTree>
      <p:nvGrpSpPr>
        <p:cNvPr id="1" name="Shape 39"/>
        <p:cNvGrpSpPr/>
        <p:nvPr/>
      </p:nvGrpSpPr>
      <p:grpSpPr>
        <a:xfrm>
          <a:off x="0" y="0"/>
          <a:ext cx="0" cy="0"/>
          <a:chOff x="0" y="0"/>
          <a:chExt cx="0" cy="0"/>
        </a:xfrm>
      </p:grpSpPr>
      <p:sp>
        <p:nvSpPr>
          <p:cNvPr id="40" name="Google Shape;40;p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1" name="Google Shape;41;p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2" name="Google Shape;42;p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sp>
        <p:nvSpPr>
          <p:cNvPr id="43" name="Google Shape;43;p5"/>
          <p:cNvSpPr/>
          <p:nvPr/>
        </p:nvSpPr>
        <p:spPr>
          <a:xfrm rot="-803363">
            <a:off x="-2292201" y="-163131"/>
            <a:ext cx="11941668" cy="1608631"/>
          </a:xfrm>
          <a:prstGeom prst="rect">
            <a:avLst/>
          </a:prstGeom>
          <a:solidFill>
            <a:srgbClr val="0099A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4" name="Google Shape;44;p5"/>
          <p:cNvSpPr/>
          <p:nvPr/>
        </p:nvSpPr>
        <p:spPr>
          <a:xfrm rot="-358659">
            <a:off x="-1002985" y="180847"/>
            <a:ext cx="10631006" cy="1316776"/>
          </a:xfrm>
          <a:prstGeom prst="rect">
            <a:avLst/>
          </a:prstGeom>
          <a:solidFill>
            <a:srgbClr val="FFC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5" name="Google Shape;45;p5"/>
          <p:cNvSpPr/>
          <p:nvPr/>
        </p:nvSpPr>
        <p:spPr>
          <a:xfrm>
            <a:off x="-968311" y="198126"/>
            <a:ext cx="10631006" cy="1425956"/>
          </a:xfrm>
          <a:prstGeom prst="rect">
            <a:avLst/>
          </a:prstGeom>
          <a:solidFill>
            <a:srgbClr val="92D05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transition spd="slow">
    <p:comb/>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Empleo">
  <p:cSld name="Empleo">
    <p:spTree>
      <p:nvGrpSpPr>
        <p:cNvPr id="1" name="Shape 46"/>
        <p:cNvGrpSpPr/>
        <p:nvPr/>
      </p:nvGrpSpPr>
      <p:grpSpPr>
        <a:xfrm>
          <a:off x="0" y="0"/>
          <a:ext cx="0" cy="0"/>
          <a:chOff x="0" y="0"/>
          <a:chExt cx="0" cy="0"/>
        </a:xfrm>
      </p:grpSpPr>
      <p:sp>
        <p:nvSpPr>
          <p:cNvPr id="47" name="Google Shape;47;p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8" name="Google Shape;48;p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9" name="Google Shape;49;p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grpSp>
        <p:nvGrpSpPr>
          <p:cNvPr id="50" name="Google Shape;50;p6"/>
          <p:cNvGrpSpPr/>
          <p:nvPr/>
        </p:nvGrpSpPr>
        <p:grpSpPr>
          <a:xfrm>
            <a:off x="-495300" y="-1270341"/>
            <a:ext cx="10278090" cy="9017494"/>
            <a:chOff x="-495300" y="-1270341"/>
            <a:chExt cx="10278090" cy="9017494"/>
          </a:xfrm>
        </p:grpSpPr>
        <p:pic>
          <p:nvPicPr>
            <p:cNvPr id="51" name="Google Shape;51;p6" descr="D:\Fotos\Empleo\10 Final_22.jpg"/>
            <p:cNvPicPr preferRelativeResize="0"/>
            <p:nvPr/>
          </p:nvPicPr>
          <p:blipFill rotWithShape="1">
            <a:blip r:embed="rId2">
              <a:alphaModFix/>
            </a:blip>
            <a:srcRect b="-10827"/>
            <a:stretch/>
          </p:blipFill>
          <p:spPr>
            <a:xfrm>
              <a:off x="0" y="-611035"/>
              <a:ext cx="9144000" cy="8358188"/>
            </a:xfrm>
            <a:prstGeom prst="rect">
              <a:avLst/>
            </a:prstGeom>
            <a:noFill/>
            <a:ln>
              <a:noFill/>
            </a:ln>
          </p:spPr>
        </p:pic>
        <p:sp>
          <p:nvSpPr>
            <p:cNvPr id="52" name="Google Shape;52;p6"/>
            <p:cNvSpPr/>
            <p:nvPr/>
          </p:nvSpPr>
          <p:spPr>
            <a:xfrm>
              <a:off x="-495300" y="137072"/>
              <a:ext cx="9639300" cy="1756900"/>
            </a:xfrm>
            <a:prstGeom prst="rect">
              <a:avLst/>
            </a:prstGeom>
            <a:solidFill>
              <a:srgbClr val="080808">
                <a:alpha val="38431"/>
              </a:srgbClr>
            </a:solidFill>
            <a:ln w="9525" cap="flat" cmpd="sng">
              <a:solidFill>
                <a:srgbClr val="4A7DBA"/>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3" name="Google Shape;53;p6"/>
            <p:cNvSpPr txBox="1"/>
            <p:nvPr/>
          </p:nvSpPr>
          <p:spPr>
            <a:xfrm>
              <a:off x="0" y="0"/>
              <a:ext cx="9144000" cy="6857999"/>
            </a:xfrm>
            <a:prstGeom prst="rect">
              <a:avLst/>
            </a:prstGeom>
            <a:noFill/>
            <a:ln>
              <a:noFill/>
            </a:ln>
          </p:spPr>
          <p:txBody>
            <a:bodyPr spcFirstLastPara="1" wrap="square" lIns="91425" tIns="45700" rIns="91425" bIns="45700" anchor="t" anchorCtr="0">
              <a:noAutofit/>
            </a:bodyPr>
            <a:lstStyle/>
            <a:p>
              <a:pPr marL="342900" marR="0" lvl="0" indent="-139700" algn="l" rtl="0">
                <a:lnSpc>
                  <a:spcPct val="100000"/>
                </a:lnSpc>
                <a:spcBef>
                  <a:spcPts val="0"/>
                </a:spcBef>
                <a:spcAft>
                  <a:spcPts val="0"/>
                </a:spcAft>
                <a:buClr>
                  <a:schemeClr val="dk1"/>
                </a:buClr>
                <a:buSzPts val="3200"/>
                <a:buFont typeface="Arial"/>
                <a:buNone/>
              </a:pPr>
              <a:endParaRPr sz="3200" b="0" i="0" u="none" strike="noStrike" cap="none">
                <a:solidFill>
                  <a:schemeClr val="dk1"/>
                </a:solidFill>
                <a:latin typeface="Calibri"/>
                <a:ea typeface="Calibri"/>
                <a:cs typeface="Calibri"/>
                <a:sym typeface="Calibri"/>
              </a:endParaRPr>
            </a:p>
          </p:txBody>
        </p:sp>
        <p:pic>
          <p:nvPicPr>
            <p:cNvPr id="54" name="Google Shape;54;p6"/>
            <p:cNvPicPr preferRelativeResize="0"/>
            <p:nvPr/>
          </p:nvPicPr>
          <p:blipFill rotWithShape="1">
            <a:blip r:embed="rId3">
              <a:alphaModFix/>
            </a:blip>
            <a:srcRect l="46767" b="14698"/>
            <a:stretch/>
          </p:blipFill>
          <p:spPr>
            <a:xfrm>
              <a:off x="-1" y="-1270341"/>
              <a:ext cx="3137061" cy="8254465"/>
            </a:xfrm>
            <a:prstGeom prst="rect">
              <a:avLst/>
            </a:prstGeom>
            <a:noFill/>
            <a:ln>
              <a:noFill/>
            </a:ln>
          </p:spPr>
        </p:pic>
        <p:pic>
          <p:nvPicPr>
            <p:cNvPr id="55" name="Google Shape;55;p6"/>
            <p:cNvPicPr preferRelativeResize="0"/>
            <p:nvPr/>
          </p:nvPicPr>
          <p:blipFill/>
          <p:spPr>
            <a:xfrm>
              <a:off x="6786588" y="-1091939"/>
              <a:ext cx="2996202" cy="7833934"/>
            </a:xfrm>
            <a:prstGeom prst="rect">
              <a:avLst/>
            </a:prstGeom>
            <a:solidFill>
              <a:srgbClr val="FFFFFF"/>
            </a:solidFill>
            <a:ln>
              <a:noFill/>
            </a:ln>
          </p:spPr>
        </p:pic>
        <p:pic>
          <p:nvPicPr>
            <p:cNvPr id="56" name="Google Shape;56;p6"/>
            <p:cNvPicPr preferRelativeResize="0"/>
            <p:nvPr/>
          </p:nvPicPr>
          <p:blipFill rotWithShape="1">
            <a:blip r:embed="rId4">
              <a:alphaModFix/>
            </a:blip>
            <a:srcRect/>
            <a:stretch/>
          </p:blipFill>
          <p:spPr>
            <a:xfrm>
              <a:off x="7957812" y="2627565"/>
              <a:ext cx="817200" cy="817200"/>
            </a:xfrm>
            <a:prstGeom prst="rect">
              <a:avLst/>
            </a:prstGeom>
            <a:noFill/>
            <a:ln>
              <a:noFill/>
            </a:ln>
          </p:spPr>
        </p:pic>
      </p:grpSp>
    </p:spTree>
  </p:cSld>
  <p:clrMapOvr>
    <a:masterClrMapping/>
  </p:clrMapOvr>
  <p:transition spd="slow">
    <p:comb/>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Emprendimiento">
  <p:cSld name="Emprendimiento">
    <p:spTree>
      <p:nvGrpSpPr>
        <p:cNvPr id="1" name="Shape 57"/>
        <p:cNvGrpSpPr/>
        <p:nvPr/>
      </p:nvGrpSpPr>
      <p:grpSpPr>
        <a:xfrm>
          <a:off x="0" y="0"/>
          <a:ext cx="0" cy="0"/>
          <a:chOff x="0" y="0"/>
          <a:chExt cx="0" cy="0"/>
        </a:xfrm>
      </p:grpSpPr>
      <p:sp>
        <p:nvSpPr>
          <p:cNvPr id="58" name="Google Shape;58;p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9" name="Google Shape;59;p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60" name="Google Shape;60;p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pic>
        <p:nvPicPr>
          <p:cNvPr id="61" name="Google Shape;61;p7" descr="D:\Fotos\Fondo Emprender\emprendedores\_MG_4258.jpg"/>
          <p:cNvPicPr preferRelativeResize="0"/>
          <p:nvPr/>
        </p:nvPicPr>
        <p:blipFill rotWithShape="1">
          <a:blip r:embed="rId2">
            <a:alphaModFix/>
          </a:blip>
          <a:srcRect/>
          <a:stretch/>
        </p:blipFill>
        <p:spPr>
          <a:xfrm>
            <a:off x="1" y="-1"/>
            <a:ext cx="9143999" cy="6858001"/>
          </a:xfrm>
          <a:prstGeom prst="rect">
            <a:avLst/>
          </a:prstGeom>
          <a:noFill/>
          <a:ln>
            <a:noFill/>
          </a:ln>
        </p:spPr>
      </p:pic>
      <p:sp>
        <p:nvSpPr>
          <p:cNvPr id="62" name="Google Shape;62;p7"/>
          <p:cNvSpPr/>
          <p:nvPr/>
        </p:nvSpPr>
        <p:spPr>
          <a:xfrm>
            <a:off x="970893" y="4319752"/>
            <a:ext cx="9639300" cy="1702676"/>
          </a:xfrm>
          <a:prstGeom prst="rect">
            <a:avLst/>
          </a:prstGeom>
          <a:solidFill>
            <a:srgbClr val="080808">
              <a:alpha val="38431"/>
            </a:srgbClr>
          </a:solidFill>
          <a:ln>
            <a:noFill/>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63" name="Google Shape;63;p7"/>
          <p:cNvSpPr txBox="1"/>
          <p:nvPr/>
        </p:nvSpPr>
        <p:spPr>
          <a:xfrm>
            <a:off x="0" y="0"/>
            <a:ext cx="9144000" cy="6857999"/>
          </a:xfrm>
          <a:prstGeom prst="rect">
            <a:avLst/>
          </a:prstGeom>
          <a:noFill/>
          <a:ln>
            <a:noFill/>
          </a:ln>
        </p:spPr>
        <p:txBody>
          <a:bodyPr spcFirstLastPara="1" wrap="square" lIns="91425" tIns="45700" rIns="91425" bIns="45700" anchor="t" anchorCtr="0">
            <a:noAutofit/>
          </a:bodyPr>
          <a:lstStyle/>
          <a:p>
            <a:pPr marL="342900" marR="0" lvl="0" indent="-139700" algn="l" rtl="0">
              <a:lnSpc>
                <a:spcPct val="100000"/>
              </a:lnSpc>
              <a:spcBef>
                <a:spcPts val="0"/>
              </a:spcBef>
              <a:spcAft>
                <a:spcPts val="0"/>
              </a:spcAft>
              <a:buClr>
                <a:schemeClr val="dk1"/>
              </a:buClr>
              <a:buSzPts val="3200"/>
              <a:buFont typeface="Arial"/>
              <a:buNone/>
            </a:pPr>
            <a:endParaRPr sz="3200" b="0" i="0" u="none" strike="noStrike" cap="none">
              <a:solidFill>
                <a:schemeClr val="dk1"/>
              </a:solidFill>
              <a:latin typeface="Calibri"/>
              <a:ea typeface="Calibri"/>
              <a:cs typeface="Calibri"/>
              <a:sym typeface="Calibri"/>
            </a:endParaRPr>
          </a:p>
        </p:txBody>
      </p:sp>
      <p:pic>
        <p:nvPicPr>
          <p:cNvPr id="64" name="Google Shape;64;p7"/>
          <p:cNvPicPr preferRelativeResize="0"/>
          <p:nvPr/>
        </p:nvPicPr>
        <p:blipFill rotWithShape="1">
          <a:blip r:embed="rId3">
            <a:alphaModFix/>
          </a:blip>
          <a:srcRect l="50000" t="11628" r="-3743" b="17500"/>
          <a:stretch/>
        </p:blipFill>
        <p:spPr>
          <a:xfrm>
            <a:off x="1" y="0"/>
            <a:ext cx="3286068" cy="6858000"/>
          </a:xfrm>
          <a:prstGeom prst="rect">
            <a:avLst/>
          </a:prstGeom>
          <a:noFill/>
          <a:ln>
            <a:noFill/>
          </a:ln>
        </p:spPr>
      </p:pic>
      <p:pic>
        <p:nvPicPr>
          <p:cNvPr id="65" name="Google Shape;65;p7"/>
          <p:cNvPicPr preferRelativeResize="0"/>
          <p:nvPr/>
        </p:nvPicPr>
        <p:blipFill rotWithShape="1">
          <a:blip r:embed="rId4">
            <a:alphaModFix/>
          </a:blip>
          <a:srcRect/>
          <a:stretch/>
        </p:blipFill>
        <p:spPr>
          <a:xfrm>
            <a:off x="7260185" y="-307500"/>
            <a:ext cx="2361171" cy="6137056"/>
          </a:xfrm>
          <a:prstGeom prst="rect">
            <a:avLst/>
          </a:prstGeom>
          <a:noFill/>
          <a:ln>
            <a:noFill/>
          </a:ln>
        </p:spPr>
      </p:pic>
      <p:pic>
        <p:nvPicPr>
          <p:cNvPr id="66" name="Google Shape;66;p7"/>
          <p:cNvPicPr preferRelativeResize="0"/>
          <p:nvPr/>
        </p:nvPicPr>
        <p:blipFill rotWithShape="1">
          <a:blip r:embed="rId5">
            <a:alphaModFix/>
          </a:blip>
          <a:srcRect/>
          <a:stretch/>
        </p:blipFill>
        <p:spPr>
          <a:xfrm>
            <a:off x="7859987" y="1859884"/>
            <a:ext cx="706907" cy="696439"/>
          </a:xfrm>
          <a:prstGeom prst="rect">
            <a:avLst/>
          </a:prstGeom>
          <a:noFill/>
          <a:ln>
            <a:noFill/>
          </a:ln>
        </p:spPr>
      </p:pic>
    </p:spTree>
  </p:cSld>
  <p:clrMapOvr>
    <a:masterClrMapping/>
  </p:clrMapOvr>
  <p:transition spd="slow">
    <p:comb/>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World Skills">
  <p:cSld name="World Skills">
    <p:spTree>
      <p:nvGrpSpPr>
        <p:cNvPr id="1" name="Shape 67"/>
        <p:cNvGrpSpPr/>
        <p:nvPr/>
      </p:nvGrpSpPr>
      <p:grpSpPr>
        <a:xfrm>
          <a:off x="0" y="0"/>
          <a:ext cx="0" cy="0"/>
          <a:chOff x="0" y="0"/>
          <a:chExt cx="0" cy="0"/>
        </a:xfrm>
      </p:grpSpPr>
      <p:pic>
        <p:nvPicPr>
          <p:cNvPr id="68" name="Google Shape;68;p8"/>
          <p:cNvPicPr preferRelativeResize="0"/>
          <p:nvPr/>
        </p:nvPicPr>
        <p:blipFill rotWithShape="1">
          <a:blip r:embed="rId2">
            <a:alphaModFix/>
          </a:blip>
          <a:srcRect/>
          <a:stretch/>
        </p:blipFill>
        <p:spPr>
          <a:xfrm>
            <a:off x="-1" y="-1"/>
            <a:ext cx="9144001" cy="6858001"/>
          </a:xfrm>
          <a:prstGeom prst="rect">
            <a:avLst/>
          </a:prstGeom>
          <a:noFill/>
          <a:ln>
            <a:noFill/>
          </a:ln>
        </p:spPr>
      </p:pic>
      <p:grpSp>
        <p:nvGrpSpPr>
          <p:cNvPr id="69" name="Google Shape;69;p8"/>
          <p:cNvGrpSpPr/>
          <p:nvPr/>
        </p:nvGrpSpPr>
        <p:grpSpPr>
          <a:xfrm>
            <a:off x="0" y="0"/>
            <a:ext cx="9144001" cy="6858000"/>
            <a:chOff x="0" y="0"/>
            <a:chExt cx="9144001" cy="6858000"/>
          </a:xfrm>
        </p:grpSpPr>
        <p:sp>
          <p:nvSpPr>
            <p:cNvPr id="70" name="Google Shape;70;p8"/>
            <p:cNvSpPr/>
            <p:nvPr/>
          </p:nvSpPr>
          <p:spPr>
            <a:xfrm>
              <a:off x="590551" y="4808482"/>
              <a:ext cx="8553450" cy="1592317"/>
            </a:xfrm>
            <a:prstGeom prst="rect">
              <a:avLst/>
            </a:prstGeom>
            <a:solidFill>
              <a:srgbClr val="080808">
                <a:alpha val="38431"/>
              </a:srgbClr>
            </a:solidFill>
            <a:ln w="9525" cap="flat" cmpd="sng">
              <a:solidFill>
                <a:srgbClr val="4A7DBA"/>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71" name="Google Shape;71;p8"/>
            <p:cNvPicPr preferRelativeResize="0"/>
            <p:nvPr/>
          </p:nvPicPr>
          <p:blipFill rotWithShape="1">
            <a:blip r:embed="rId3">
              <a:alphaModFix/>
            </a:blip>
            <a:srcRect l="50000" t="14562" r="-4532" b="14561"/>
            <a:stretch/>
          </p:blipFill>
          <p:spPr>
            <a:xfrm>
              <a:off x="0" y="0"/>
              <a:ext cx="3209130" cy="6858000"/>
            </a:xfrm>
            <a:prstGeom prst="rect">
              <a:avLst/>
            </a:prstGeom>
            <a:noFill/>
            <a:ln>
              <a:noFill/>
            </a:ln>
          </p:spPr>
        </p:pic>
        <p:pic>
          <p:nvPicPr>
            <p:cNvPr id="72" name="Google Shape;72;p8"/>
            <p:cNvPicPr preferRelativeResize="0"/>
            <p:nvPr/>
          </p:nvPicPr>
          <p:blipFill rotWithShape="1">
            <a:blip r:embed="rId4">
              <a:alphaModFix/>
            </a:blip>
            <a:srcRect t="14312" r="17370"/>
            <a:stretch/>
          </p:blipFill>
          <p:spPr>
            <a:xfrm>
              <a:off x="6788150" y="0"/>
              <a:ext cx="2355851" cy="6400800"/>
            </a:xfrm>
            <a:prstGeom prst="rect">
              <a:avLst/>
            </a:prstGeom>
            <a:noFill/>
            <a:ln>
              <a:noFill/>
            </a:ln>
          </p:spPr>
        </p:pic>
      </p:grpSp>
      <p:sp>
        <p:nvSpPr>
          <p:cNvPr id="73" name="Google Shape;73;p8"/>
          <p:cNvSpPr txBox="1"/>
          <p:nvPr/>
        </p:nvSpPr>
        <p:spPr>
          <a:xfrm>
            <a:off x="0" y="0"/>
            <a:ext cx="9144000" cy="6857999"/>
          </a:xfrm>
          <a:prstGeom prst="rect">
            <a:avLst/>
          </a:prstGeom>
          <a:noFill/>
          <a:ln>
            <a:noFill/>
          </a:ln>
        </p:spPr>
        <p:txBody>
          <a:bodyPr spcFirstLastPara="1" wrap="square" lIns="91425" tIns="45700" rIns="91425" bIns="45700" anchor="t" anchorCtr="0">
            <a:noAutofit/>
          </a:bodyPr>
          <a:lstStyle/>
          <a:p>
            <a:pPr marL="342900" marR="0" lvl="0" indent="-139700" algn="l" rtl="0">
              <a:lnSpc>
                <a:spcPct val="100000"/>
              </a:lnSpc>
              <a:spcBef>
                <a:spcPts val="0"/>
              </a:spcBef>
              <a:spcAft>
                <a:spcPts val="0"/>
              </a:spcAft>
              <a:buClr>
                <a:schemeClr val="dk1"/>
              </a:buClr>
              <a:buSzPts val="3200"/>
              <a:buFont typeface="Arial"/>
              <a:buNone/>
            </a:pPr>
            <a:endParaRPr sz="3200" b="0" i="0" u="none" strike="noStrike" cap="none">
              <a:solidFill>
                <a:schemeClr val="dk1"/>
              </a:solidFill>
              <a:latin typeface="Calibri"/>
              <a:ea typeface="Calibri"/>
              <a:cs typeface="Calibri"/>
              <a:sym typeface="Calibri"/>
            </a:endParaRPr>
          </a:p>
        </p:txBody>
      </p:sp>
      <p:sp>
        <p:nvSpPr>
          <p:cNvPr id="74" name="Google Shape;74;p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75" name="Google Shape;75;p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76" name="Google Shape;76;p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pic>
        <p:nvPicPr>
          <p:cNvPr id="77" name="Google Shape;77;p8"/>
          <p:cNvPicPr preferRelativeResize="0"/>
          <p:nvPr/>
        </p:nvPicPr>
        <p:blipFill rotWithShape="1">
          <a:blip r:embed="rId5">
            <a:alphaModFix/>
          </a:blip>
          <a:srcRect/>
          <a:stretch/>
        </p:blipFill>
        <p:spPr>
          <a:xfrm>
            <a:off x="7997186" y="2762866"/>
            <a:ext cx="689614" cy="645662"/>
          </a:xfrm>
          <a:prstGeom prst="rect">
            <a:avLst/>
          </a:prstGeom>
          <a:noFill/>
          <a:ln>
            <a:noFill/>
          </a:ln>
        </p:spPr>
      </p:pic>
    </p:spTree>
  </p:cSld>
  <p:clrMapOvr>
    <a:masterClrMapping/>
  </p:clrMapOvr>
  <p:transition spd="slow">
    <p:comb/>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Industrial">
  <p:cSld name="Industrial">
    <p:spTree>
      <p:nvGrpSpPr>
        <p:cNvPr id="1" name="Shape 78"/>
        <p:cNvGrpSpPr/>
        <p:nvPr/>
      </p:nvGrpSpPr>
      <p:grpSpPr>
        <a:xfrm>
          <a:off x="0" y="0"/>
          <a:ext cx="0" cy="0"/>
          <a:chOff x="0" y="0"/>
          <a:chExt cx="0" cy="0"/>
        </a:xfrm>
      </p:grpSpPr>
      <p:sp>
        <p:nvSpPr>
          <p:cNvPr id="79" name="Google Shape;79;p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0" name="Google Shape;80;p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1" name="Google Shape;81;p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pic>
        <p:nvPicPr>
          <p:cNvPr id="82" name="Google Shape;82;p9"/>
          <p:cNvPicPr preferRelativeResize="0"/>
          <p:nvPr/>
        </p:nvPicPr>
        <p:blipFill rotWithShape="1">
          <a:blip r:embed="rId2">
            <a:alphaModFix/>
          </a:blip>
          <a:srcRect b="-934"/>
          <a:stretch/>
        </p:blipFill>
        <p:spPr>
          <a:xfrm>
            <a:off x="-1" y="0"/>
            <a:ext cx="9144001" cy="6984124"/>
          </a:xfrm>
          <a:prstGeom prst="rect">
            <a:avLst/>
          </a:prstGeom>
          <a:noFill/>
          <a:ln>
            <a:noFill/>
          </a:ln>
        </p:spPr>
      </p:pic>
      <p:sp>
        <p:nvSpPr>
          <p:cNvPr id="83" name="Google Shape;83;p9"/>
          <p:cNvSpPr/>
          <p:nvPr/>
        </p:nvSpPr>
        <p:spPr>
          <a:xfrm>
            <a:off x="95534" y="137072"/>
            <a:ext cx="9048466" cy="1756900"/>
          </a:xfrm>
          <a:prstGeom prst="rect">
            <a:avLst/>
          </a:prstGeom>
          <a:solidFill>
            <a:srgbClr val="080808">
              <a:alpha val="38431"/>
            </a:srgbClr>
          </a:solidFill>
          <a:ln w="9525" cap="flat" cmpd="sng">
            <a:solidFill>
              <a:srgbClr val="4A7DBA"/>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84" name="Google Shape;84;p9"/>
          <p:cNvSpPr txBox="1"/>
          <p:nvPr/>
        </p:nvSpPr>
        <p:spPr>
          <a:xfrm>
            <a:off x="0" y="0"/>
            <a:ext cx="9144000" cy="6857999"/>
          </a:xfrm>
          <a:prstGeom prst="rect">
            <a:avLst/>
          </a:prstGeom>
          <a:noFill/>
          <a:ln>
            <a:noFill/>
          </a:ln>
        </p:spPr>
        <p:txBody>
          <a:bodyPr spcFirstLastPara="1" wrap="square" lIns="91425" tIns="45700" rIns="91425" bIns="45700" anchor="t" anchorCtr="0">
            <a:noAutofit/>
          </a:bodyPr>
          <a:lstStyle/>
          <a:p>
            <a:pPr marL="342900" marR="0" lvl="0" indent="-139700" algn="l" rtl="0">
              <a:lnSpc>
                <a:spcPct val="100000"/>
              </a:lnSpc>
              <a:spcBef>
                <a:spcPts val="0"/>
              </a:spcBef>
              <a:spcAft>
                <a:spcPts val="0"/>
              </a:spcAft>
              <a:buClr>
                <a:schemeClr val="dk1"/>
              </a:buClr>
              <a:buSzPts val="3200"/>
              <a:buFont typeface="Arial"/>
              <a:buNone/>
            </a:pPr>
            <a:endParaRPr sz="3200" b="0" i="0" u="none" strike="noStrike" cap="none">
              <a:solidFill>
                <a:schemeClr val="dk1"/>
              </a:solidFill>
              <a:latin typeface="Calibri"/>
              <a:ea typeface="Calibri"/>
              <a:cs typeface="Calibri"/>
              <a:sym typeface="Calibri"/>
            </a:endParaRPr>
          </a:p>
        </p:txBody>
      </p:sp>
      <p:pic>
        <p:nvPicPr>
          <p:cNvPr id="85" name="Google Shape;85;p9"/>
          <p:cNvPicPr preferRelativeResize="0"/>
          <p:nvPr/>
        </p:nvPicPr>
        <p:blipFill rotWithShape="1">
          <a:blip r:embed="rId3">
            <a:alphaModFix/>
          </a:blip>
          <a:srcRect l="46767" b="14698"/>
          <a:stretch/>
        </p:blipFill>
        <p:spPr>
          <a:xfrm>
            <a:off x="-1" y="-1270341"/>
            <a:ext cx="3137061" cy="8254465"/>
          </a:xfrm>
          <a:prstGeom prst="rect">
            <a:avLst/>
          </a:prstGeom>
          <a:noFill/>
          <a:ln>
            <a:noFill/>
          </a:ln>
        </p:spPr>
      </p:pic>
      <p:pic>
        <p:nvPicPr>
          <p:cNvPr id="86" name="Google Shape;86;p9"/>
          <p:cNvPicPr preferRelativeResize="0"/>
          <p:nvPr/>
        </p:nvPicPr>
        <p:blipFill/>
        <p:spPr>
          <a:xfrm>
            <a:off x="6786588" y="-1091939"/>
            <a:ext cx="2996202" cy="7833934"/>
          </a:xfrm>
          <a:prstGeom prst="rect">
            <a:avLst/>
          </a:prstGeom>
          <a:solidFill>
            <a:srgbClr val="FFFFFF"/>
          </a:solidFill>
          <a:ln>
            <a:noFill/>
          </a:ln>
        </p:spPr>
      </p:pic>
      <p:pic>
        <p:nvPicPr>
          <p:cNvPr id="87" name="Google Shape;87;p9"/>
          <p:cNvPicPr preferRelativeResize="0"/>
          <p:nvPr/>
        </p:nvPicPr>
        <p:blipFill rotWithShape="1">
          <a:blip r:embed="rId4">
            <a:alphaModFix/>
          </a:blip>
          <a:srcRect/>
          <a:stretch/>
        </p:blipFill>
        <p:spPr>
          <a:xfrm>
            <a:off x="7916521" y="2641599"/>
            <a:ext cx="811224" cy="709642"/>
          </a:xfrm>
          <a:prstGeom prst="rect">
            <a:avLst/>
          </a:prstGeom>
          <a:noFill/>
          <a:ln>
            <a:noFill/>
          </a:ln>
        </p:spPr>
      </p:pic>
    </p:spTree>
  </p:cSld>
  <p:clrMapOvr>
    <a:masterClrMapping/>
  </p:clrMapOvr>
  <p:transition spd="slow">
    <p:comb/>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Formación 2">
  <p:cSld name="Formación 2">
    <p:spTree>
      <p:nvGrpSpPr>
        <p:cNvPr id="1" name="Shape 88"/>
        <p:cNvGrpSpPr/>
        <p:nvPr/>
      </p:nvGrpSpPr>
      <p:grpSpPr>
        <a:xfrm>
          <a:off x="0" y="0"/>
          <a:ext cx="0" cy="0"/>
          <a:chOff x="0" y="0"/>
          <a:chExt cx="0" cy="0"/>
        </a:xfrm>
      </p:grpSpPr>
      <p:sp>
        <p:nvSpPr>
          <p:cNvPr id="89" name="Google Shape;89;p1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90" name="Google Shape;90;p1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91" name="Google Shape;91;p1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pic>
        <p:nvPicPr>
          <p:cNvPr id="92" name="Google Shape;92;p10"/>
          <p:cNvPicPr preferRelativeResize="0"/>
          <p:nvPr/>
        </p:nvPicPr>
        <p:blipFill rotWithShape="1">
          <a:blip r:embed="rId2">
            <a:alphaModFix/>
          </a:blip>
          <a:srcRect/>
          <a:stretch/>
        </p:blipFill>
        <p:spPr>
          <a:xfrm flipH="1">
            <a:off x="0" y="0"/>
            <a:ext cx="9144000" cy="6858000"/>
          </a:xfrm>
          <a:prstGeom prst="rect">
            <a:avLst/>
          </a:prstGeom>
          <a:noFill/>
          <a:ln>
            <a:noFill/>
          </a:ln>
        </p:spPr>
      </p:pic>
      <p:sp>
        <p:nvSpPr>
          <p:cNvPr id="93" name="Google Shape;93;p10"/>
          <p:cNvSpPr/>
          <p:nvPr/>
        </p:nvSpPr>
        <p:spPr>
          <a:xfrm>
            <a:off x="970893" y="4319752"/>
            <a:ext cx="9639300" cy="1702676"/>
          </a:xfrm>
          <a:prstGeom prst="rect">
            <a:avLst/>
          </a:prstGeom>
          <a:solidFill>
            <a:srgbClr val="080808">
              <a:alpha val="38431"/>
            </a:srgbClr>
          </a:solidFill>
          <a:ln>
            <a:noFill/>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94" name="Google Shape;94;p10"/>
          <p:cNvSpPr txBox="1"/>
          <p:nvPr/>
        </p:nvSpPr>
        <p:spPr>
          <a:xfrm>
            <a:off x="0" y="0"/>
            <a:ext cx="9144000" cy="6857999"/>
          </a:xfrm>
          <a:prstGeom prst="rect">
            <a:avLst/>
          </a:prstGeom>
          <a:noFill/>
          <a:ln>
            <a:noFill/>
          </a:ln>
        </p:spPr>
        <p:txBody>
          <a:bodyPr spcFirstLastPara="1" wrap="square" lIns="91425" tIns="45700" rIns="91425" bIns="45700" anchor="t" anchorCtr="0">
            <a:noAutofit/>
          </a:bodyPr>
          <a:lstStyle/>
          <a:p>
            <a:pPr marL="342900" marR="0" lvl="0" indent="-139700" algn="l" rtl="0">
              <a:lnSpc>
                <a:spcPct val="100000"/>
              </a:lnSpc>
              <a:spcBef>
                <a:spcPts val="0"/>
              </a:spcBef>
              <a:spcAft>
                <a:spcPts val="0"/>
              </a:spcAft>
              <a:buClr>
                <a:schemeClr val="dk1"/>
              </a:buClr>
              <a:buSzPts val="3200"/>
              <a:buFont typeface="Arial"/>
              <a:buNone/>
            </a:pPr>
            <a:endParaRPr sz="3200" b="0" i="0" u="none" strike="noStrike" cap="none">
              <a:solidFill>
                <a:schemeClr val="dk1"/>
              </a:solidFill>
              <a:latin typeface="Calibri"/>
              <a:ea typeface="Calibri"/>
              <a:cs typeface="Calibri"/>
              <a:sym typeface="Calibri"/>
            </a:endParaRPr>
          </a:p>
        </p:txBody>
      </p:sp>
      <p:pic>
        <p:nvPicPr>
          <p:cNvPr id="95" name="Google Shape;95;p10"/>
          <p:cNvPicPr preferRelativeResize="0"/>
          <p:nvPr/>
        </p:nvPicPr>
        <p:blipFill rotWithShape="1">
          <a:blip r:embed="rId3">
            <a:alphaModFix/>
          </a:blip>
          <a:srcRect l="50000" t="11628" r="-3743" b="17500"/>
          <a:stretch/>
        </p:blipFill>
        <p:spPr>
          <a:xfrm>
            <a:off x="1" y="0"/>
            <a:ext cx="3286068" cy="6858000"/>
          </a:xfrm>
          <a:prstGeom prst="rect">
            <a:avLst/>
          </a:prstGeom>
          <a:noFill/>
          <a:ln>
            <a:noFill/>
          </a:ln>
        </p:spPr>
      </p:pic>
      <p:pic>
        <p:nvPicPr>
          <p:cNvPr id="96" name="Google Shape;96;p10"/>
          <p:cNvPicPr preferRelativeResize="0"/>
          <p:nvPr/>
        </p:nvPicPr>
        <p:blipFill rotWithShape="1">
          <a:blip r:embed="rId4">
            <a:alphaModFix/>
          </a:blip>
          <a:srcRect/>
          <a:stretch/>
        </p:blipFill>
        <p:spPr>
          <a:xfrm>
            <a:off x="7260185" y="-307500"/>
            <a:ext cx="2361171" cy="6137056"/>
          </a:xfrm>
          <a:prstGeom prst="rect">
            <a:avLst/>
          </a:prstGeom>
          <a:noFill/>
          <a:ln>
            <a:noFill/>
          </a:ln>
        </p:spPr>
      </p:pic>
      <p:pic>
        <p:nvPicPr>
          <p:cNvPr id="97" name="Google Shape;97;p10"/>
          <p:cNvPicPr preferRelativeResize="0"/>
          <p:nvPr/>
        </p:nvPicPr>
        <p:blipFill rotWithShape="1">
          <a:blip r:embed="rId5">
            <a:alphaModFix/>
          </a:blip>
          <a:srcRect/>
          <a:stretch/>
        </p:blipFill>
        <p:spPr>
          <a:xfrm>
            <a:off x="7825335" y="1847763"/>
            <a:ext cx="765563" cy="720692"/>
          </a:xfrm>
          <a:prstGeom prst="rect">
            <a:avLst/>
          </a:prstGeom>
          <a:noFill/>
          <a:ln>
            <a:noFill/>
          </a:ln>
        </p:spPr>
      </p:pic>
    </p:spTree>
  </p:cSld>
  <p:clrMapOvr>
    <a:masterClrMapping/>
  </p:clrMapOvr>
  <p:transition spd="slow">
    <p:comb/>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1" name="Google Shape;11;p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ransition spd="slow">
    <p:comb/>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8.jfi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8.jfif"/></Relationships>
</file>

<file path=ppt/slides/_rels/slide11.xml.rels><?xml version="1.0" encoding="UTF-8" standalone="yes"?>
<Relationships xmlns="http://schemas.openxmlformats.org/package/2006/relationships"><Relationship Id="rId3" Type="http://schemas.openxmlformats.org/officeDocument/2006/relationships/image" Target="../media/image28.jfi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8.jfif"/><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8.jfif"/><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8.jfif"/><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8.jfif"/></Relationships>
</file>

<file path=ppt/slides/_rels/slide16.xml.rels><?xml version="1.0" encoding="UTF-8" standalone="yes"?>
<Relationships xmlns="http://schemas.openxmlformats.org/package/2006/relationships"><Relationship Id="rId3" Type="http://schemas.openxmlformats.org/officeDocument/2006/relationships/image" Target="../media/image28.jfif"/><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8.jfif"/><Relationship Id="rId2" Type="http://schemas.openxmlformats.org/officeDocument/2006/relationships/image" Target="../media/image39.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8.jfi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28.jfif"/></Relationships>
</file>

<file path=ppt/slides/_rels/slide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8.jfif"/></Relationships>
</file>

<file path=ppt/slides/_rels/slide20.xml.rels><?xml version="1.0" encoding="UTF-8" standalone="yes"?>
<Relationships xmlns="http://schemas.openxmlformats.org/package/2006/relationships"><Relationship Id="rId3" Type="http://schemas.openxmlformats.org/officeDocument/2006/relationships/image" Target="../media/image28.jfif"/><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45.png"/></Relationships>
</file>

<file path=ppt/slides/_rels/slide2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4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50.png"/><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51.png"/></Relationships>
</file>

<file path=ppt/slides/_rels/slide2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5.png"/><Relationship Id="rId1" Type="http://schemas.openxmlformats.org/officeDocument/2006/relationships/slideLayout" Target="../slideLayouts/slideLayout2.xml"/><Relationship Id="rId6" Type="http://schemas.openxmlformats.org/officeDocument/2006/relationships/image" Target="../media/image28.jfif"/><Relationship Id="rId5" Type="http://schemas.openxmlformats.org/officeDocument/2006/relationships/image" Target="../media/image54.png"/><Relationship Id="rId4" Type="http://schemas.openxmlformats.org/officeDocument/2006/relationships/image" Target="../media/image5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5.png"/><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55.png"/></Relationships>
</file>

<file path=ppt/slides/_rels/slide2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6.png"/><Relationship Id="rId1" Type="http://schemas.openxmlformats.org/officeDocument/2006/relationships/slideLayout" Target="../slideLayouts/slideLayout2.xml"/><Relationship Id="rId5" Type="http://schemas.openxmlformats.org/officeDocument/2006/relationships/image" Target="../media/image58.png"/><Relationship Id="rId4" Type="http://schemas.openxmlformats.org/officeDocument/2006/relationships/image" Target="../media/image5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8.jfif"/></Relationships>
</file>

<file path=ppt/slides/_rels/slide30.xml.rels><?xml version="1.0" encoding="UTF-8" standalone="yes"?>
<Relationships xmlns="http://schemas.openxmlformats.org/package/2006/relationships"><Relationship Id="rId3" Type="http://schemas.openxmlformats.org/officeDocument/2006/relationships/image" Target="../media/image28.jfi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8.jfi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8.jfif"/><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8.jfif"/><Relationship Id="rId2" Type="http://schemas.openxmlformats.org/officeDocument/2006/relationships/image" Target="../media/image60.jp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8.jfi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8.jfi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8.jfi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8.jfi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8.jfi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8.jfi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8.jfi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8.jfi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8.jfi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8.jfi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8.jfi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8.jfif"/><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62.jpg"/><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28.jfif"/><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image" Target="../media/image28.jfif"/><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8.jfif"/><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8.jfif"/><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28.jfif"/></Relationships>
</file>

<file path=ppt/slides/_rels/slide9.xml.rels><?xml version="1.0" encoding="UTF-8" standalone="yes"?>
<Relationships xmlns="http://schemas.openxmlformats.org/package/2006/relationships"><Relationship Id="rId3" Type="http://schemas.openxmlformats.org/officeDocument/2006/relationships/image" Target="../media/image28.jfi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14"/>
          <p:cNvSpPr txBox="1"/>
          <p:nvPr/>
        </p:nvSpPr>
        <p:spPr>
          <a:xfrm>
            <a:off x="549837" y="174525"/>
            <a:ext cx="7631557" cy="1510813"/>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31859B"/>
              </a:buClr>
              <a:buSzPts val="5400"/>
              <a:buFont typeface="Calibri"/>
              <a:buNone/>
            </a:pPr>
            <a:r>
              <a:rPr lang="es-ES" sz="5400" b="1" dirty="0">
                <a:solidFill>
                  <a:schemeClr val="accent5">
                    <a:lumMod val="75000"/>
                  </a:schemeClr>
                </a:solidFill>
                <a:effectLst>
                  <a:glow rad="101600">
                    <a:srgbClr val="00B0F0">
                      <a:alpha val="60000"/>
                    </a:srgbClr>
                  </a:glow>
                </a:effectLst>
                <a:latin typeface="Arial Rounded MT Bold" panose="020F0704030504030204" pitchFamily="34" charset="0"/>
                <a:ea typeface="Calibri"/>
                <a:cs typeface="Calibri"/>
                <a:sym typeface="Calibri"/>
              </a:rPr>
              <a:t>HELP_CERT</a:t>
            </a:r>
            <a:endParaRPr sz="5400" b="1" i="0" u="none" strike="noStrike" cap="none" dirty="0">
              <a:solidFill>
                <a:schemeClr val="accent5">
                  <a:lumMod val="75000"/>
                </a:schemeClr>
              </a:solidFill>
              <a:effectLst>
                <a:glow rad="101600">
                  <a:srgbClr val="00B0F0">
                    <a:alpha val="60000"/>
                  </a:srgbClr>
                </a:glow>
              </a:effectLst>
              <a:latin typeface="Arial Rounded MT Bold" panose="020F0704030504030204" pitchFamily="34" charset="0"/>
              <a:ea typeface="Calibri"/>
              <a:cs typeface="Calibri"/>
              <a:sym typeface="Calibri"/>
            </a:endParaRPr>
          </a:p>
        </p:txBody>
      </p:sp>
      <p:sp>
        <p:nvSpPr>
          <p:cNvPr id="134" name="Google Shape;134;p14"/>
          <p:cNvSpPr txBox="1"/>
          <p:nvPr/>
        </p:nvSpPr>
        <p:spPr>
          <a:xfrm rot="-1235998">
            <a:off x="100057" y="2376364"/>
            <a:ext cx="7198931" cy="1877024"/>
          </a:xfrm>
          <a:prstGeom prst="rect">
            <a:avLst/>
          </a:prstGeom>
          <a:solidFill>
            <a:srgbClr val="0099A5">
              <a:alpha val="29411"/>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lt1"/>
              </a:buClr>
              <a:buSzPts val="4800"/>
              <a:buFont typeface="Calibri"/>
              <a:buNone/>
            </a:pPr>
            <a:r>
              <a:rPr lang="es-ES" sz="4800" b="1" i="0" u="none" strike="noStrike" cap="none" dirty="0">
                <a:solidFill>
                  <a:schemeClr val="lt1"/>
                </a:solidFill>
                <a:latin typeface="Calibri"/>
                <a:ea typeface="Calibri"/>
                <a:cs typeface="Calibri"/>
                <a:sym typeface="Calibri"/>
              </a:rPr>
              <a:t>Unidad de Emprendimiento</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lt1"/>
              </a:buClr>
              <a:buSzPts val="2400"/>
              <a:buFont typeface="Calibri"/>
              <a:buNone/>
            </a:pPr>
            <a:r>
              <a:rPr lang="es-ES" sz="2400" b="1" i="0" u="none" strike="noStrike" cap="none" dirty="0">
                <a:solidFill>
                  <a:schemeClr val="lt1"/>
                </a:solidFill>
                <a:latin typeface="Calibri"/>
                <a:ea typeface="Calibri"/>
                <a:cs typeface="Calibri"/>
                <a:sym typeface="Calibri"/>
              </a:rPr>
              <a:t>                                                    Centro de Electricidad, </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lt1"/>
              </a:buClr>
              <a:buSzPts val="2400"/>
              <a:buFont typeface="Calibri"/>
              <a:buNone/>
            </a:pPr>
            <a:r>
              <a:rPr lang="es-ES" sz="2400" b="1" i="0" u="none" strike="noStrike" cap="none" dirty="0">
                <a:solidFill>
                  <a:schemeClr val="lt1"/>
                </a:solidFill>
                <a:latin typeface="Calibri"/>
                <a:ea typeface="Calibri"/>
                <a:cs typeface="Calibri"/>
                <a:sym typeface="Calibri"/>
              </a:rPr>
              <a:t>                                                    Electrónica y </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lt1"/>
              </a:buClr>
              <a:buSzPts val="2400"/>
              <a:buFont typeface="Calibri"/>
              <a:buNone/>
            </a:pPr>
            <a:r>
              <a:rPr lang="es-ES" sz="2400" b="1" i="0" u="none" strike="noStrike" cap="none" dirty="0">
                <a:solidFill>
                  <a:schemeClr val="lt1"/>
                </a:solidFill>
                <a:latin typeface="Calibri"/>
                <a:ea typeface="Calibri"/>
                <a:cs typeface="Calibri"/>
                <a:sym typeface="Calibri"/>
              </a:rPr>
              <a:t>                                                    Telecomunicaciones</a:t>
            </a:r>
            <a:endParaRPr sz="1400" b="0" i="0" u="none" strike="noStrike" cap="none" dirty="0">
              <a:solidFill>
                <a:srgbClr val="000000"/>
              </a:solidFill>
              <a:latin typeface="Arial"/>
              <a:ea typeface="Arial"/>
              <a:cs typeface="Arial"/>
              <a:sym typeface="Arial"/>
            </a:endParaRPr>
          </a:p>
        </p:txBody>
      </p:sp>
      <p:sp>
        <p:nvSpPr>
          <p:cNvPr id="2" name="AutoShape 2" descr="blob:https://web.whatsapp.com/57cfd631-9e47-463e-a1bb-b91c289035d3"/>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sp>
        <p:nvSpPr>
          <p:cNvPr id="3" name="AutoShape 4" descr="blob:https://web.whatsapp.com/57cfd631-9e47-463e-a1bb-b91c289035d3"/>
          <p:cNvSpPr>
            <a:spLocks noChangeAspect="1" noChangeArrowheads="1"/>
          </p:cNvSpPr>
          <p:nvPr/>
        </p:nvSpPr>
        <p:spPr bwMode="auto">
          <a:xfrm>
            <a:off x="307975" y="7937"/>
            <a:ext cx="2790672" cy="279068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pic>
        <p:nvPicPr>
          <p:cNvPr id="5" name="Imagen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37860" y="482623"/>
            <a:ext cx="878032" cy="84722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30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33"/>
                                        </p:tgtEl>
                                        <p:attrNameLst>
                                          <p:attrName>style.visibility</p:attrName>
                                        </p:attrNameLst>
                                      </p:cBhvr>
                                      <p:to>
                                        <p:strVal val="visible"/>
                                      </p:to>
                                    </p:set>
                                    <p:animEffect transition="in" filter="fade">
                                      <p:cBhvr>
                                        <p:cTn id="7" dur="1000"/>
                                        <p:tgtEl>
                                          <p:spTgt spid="133"/>
                                        </p:tgtEl>
                                      </p:cBhvr>
                                    </p:animEffect>
                                    <p:anim calcmode="lin" valueType="num">
                                      <p:cBhvr>
                                        <p:cTn id="8" dur="1000" fill="hold"/>
                                        <p:tgtEl>
                                          <p:spTgt spid="133"/>
                                        </p:tgtEl>
                                        <p:attrNameLst>
                                          <p:attrName>ppt_x</p:attrName>
                                        </p:attrNameLst>
                                      </p:cBhvr>
                                      <p:tavLst>
                                        <p:tav tm="0">
                                          <p:val>
                                            <p:strVal val="#ppt_x"/>
                                          </p:val>
                                        </p:tav>
                                        <p:tav tm="100000">
                                          <p:val>
                                            <p:strVal val="#ppt_x"/>
                                          </p:val>
                                        </p:tav>
                                      </p:tavLst>
                                    </p:anim>
                                    <p:anim calcmode="lin" valueType="num">
                                      <p:cBhvr>
                                        <p:cTn id="9" dur="1000" fill="hold"/>
                                        <p:tgtEl>
                                          <p:spTgt spid="13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9" name="Google Shape;189;p19"/>
          <p:cNvSpPr/>
          <p:nvPr/>
        </p:nvSpPr>
        <p:spPr>
          <a:xfrm>
            <a:off x="0" y="565847"/>
            <a:ext cx="9242474" cy="740011"/>
          </a:xfrm>
          <a:prstGeom prst="rect">
            <a:avLst/>
          </a:prstGeom>
          <a:noFill/>
          <a:ln>
            <a:noFill/>
          </a:ln>
        </p:spPr>
        <p:txBody>
          <a:bodyPr spcFirstLastPara="1" wrap="square" lIns="91425" tIns="45700" rIns="91425" bIns="45700" anchor="t" anchorCtr="0">
            <a:noAutofit/>
          </a:bodyPr>
          <a:lstStyle/>
          <a:p>
            <a:pPr marL="0" marR="0" lvl="0" indent="0" algn="ctr" rtl="0">
              <a:lnSpc>
                <a:spcPct val="115000"/>
              </a:lnSpc>
              <a:spcBef>
                <a:spcPts val="0"/>
              </a:spcBef>
              <a:spcAft>
                <a:spcPts val="0"/>
              </a:spcAft>
              <a:buClr>
                <a:srgbClr val="000000"/>
              </a:buClr>
              <a:buSzPts val="4000"/>
              <a:buFont typeface="Arial"/>
              <a:buNone/>
            </a:pPr>
            <a:r>
              <a:rPr lang="es-ES" sz="4000" b="1" i="0" u="none" strike="noStrike" cap="none" dirty="0">
                <a:solidFill>
                  <a:schemeClr val="lt1"/>
                </a:solidFill>
                <a:effectLst>
                  <a:glow rad="101600">
                    <a:srgbClr val="002060">
                      <a:alpha val="60000"/>
                    </a:srgbClr>
                  </a:glow>
                </a:effectLst>
                <a:latin typeface="Arial Rounded MT Bold" panose="020F0704030504030204" pitchFamily="34" charset="0"/>
                <a:cs typeface="Segoe UI" panose="020B0502040204020203" pitchFamily="34" charset="0"/>
                <a:sym typeface="Arial"/>
              </a:rPr>
              <a:t>OBJETIVO GENERAL</a:t>
            </a:r>
            <a:endParaRPr sz="6000" b="1" i="0" u="none" strike="noStrike" cap="none" dirty="0">
              <a:solidFill>
                <a:srgbClr val="000000"/>
              </a:solidFill>
              <a:effectLst>
                <a:glow rad="101600">
                  <a:srgbClr val="002060">
                    <a:alpha val="60000"/>
                  </a:srgbClr>
                </a:glow>
              </a:effectLst>
              <a:latin typeface="Arial Rounded MT Bold" panose="020F0704030504030204" pitchFamily="34" charset="0"/>
              <a:cs typeface="Segoe UI" panose="020B0502040204020203" pitchFamily="34" charset="0"/>
              <a:sym typeface="Arial"/>
            </a:endParaRPr>
          </a:p>
        </p:txBody>
      </p:sp>
      <p:sp>
        <p:nvSpPr>
          <p:cNvPr id="190" name="Google Shape;190;p19"/>
          <p:cNvSpPr/>
          <p:nvPr/>
        </p:nvSpPr>
        <p:spPr>
          <a:xfrm>
            <a:off x="689317" y="3754278"/>
            <a:ext cx="7494064" cy="3103721"/>
          </a:xfrm>
          <a:prstGeom prst="rect">
            <a:avLst/>
          </a:prstGeom>
          <a:noFill/>
          <a:ln>
            <a:noFill/>
          </a:ln>
        </p:spPr>
        <p:txBody>
          <a:bodyPr spcFirstLastPara="1" wrap="square" lIns="91425" tIns="45700" rIns="91425" bIns="45700" anchor="t" anchorCtr="0">
            <a:noAutofit/>
          </a:bodyPr>
          <a:lstStyle/>
          <a:p>
            <a:pPr lvl="0" algn="just">
              <a:lnSpc>
                <a:spcPct val="115000"/>
              </a:lnSpc>
              <a:buSzPts val="1800"/>
            </a:pPr>
            <a:endParaRPr sz="3200" b="1" i="0" u="none" strike="noStrike" cap="none" dirty="0">
              <a:solidFill>
                <a:srgbClr val="000000"/>
              </a:solidFill>
              <a:latin typeface="+mn-lt"/>
              <a:ea typeface="Times New Roman"/>
              <a:cs typeface="Times New Roman"/>
              <a:sym typeface="Times New Roman"/>
            </a:endParaRPr>
          </a:p>
        </p:txBody>
      </p:sp>
      <p:sp>
        <p:nvSpPr>
          <p:cNvPr id="2" name="CuadroTexto 1">
            <a:extLst>
              <a:ext uri="{FF2B5EF4-FFF2-40B4-BE49-F238E27FC236}">
                <a16:creationId xmlns:a16="http://schemas.microsoft.com/office/drawing/2014/main" id="{915130B3-5D17-4C05-830F-765403D66A48}"/>
              </a:ext>
            </a:extLst>
          </p:cNvPr>
          <p:cNvSpPr txBox="1"/>
          <p:nvPr/>
        </p:nvSpPr>
        <p:spPr>
          <a:xfrm>
            <a:off x="443132" y="2240704"/>
            <a:ext cx="7617655" cy="2523768"/>
          </a:xfrm>
          <a:prstGeom prst="rect">
            <a:avLst/>
          </a:prstGeom>
          <a:noFill/>
        </p:spPr>
        <p:txBody>
          <a:bodyPr wrap="square" rtlCol="0">
            <a:spAutoFit/>
          </a:bodyPr>
          <a:lstStyle/>
          <a:p>
            <a:pPr algn="just"/>
            <a:r>
              <a:rPr lang="es-ES" sz="2400" dirty="0">
                <a:solidFill>
                  <a:schemeClr val="tx1">
                    <a:lumMod val="65000"/>
                    <a:lumOff val="35000"/>
                  </a:schemeClr>
                </a:solidFill>
                <a:latin typeface="Arial Rounded MT Bold" panose="020F0704030504030204" pitchFamily="34" charset="0"/>
                <a:cs typeface="Segoe UI" panose="020B0502040204020203" pitchFamily="34" charset="0"/>
              </a:rPr>
              <a:t>Diseñar e implementar un sistema de información, que facilite y optimice los procesos de certificaciones laborales de CEET. Con cualidades de flexibilidad que permitan a futuro la implementación en otros procesos.</a:t>
            </a:r>
          </a:p>
          <a:p>
            <a:pPr algn="just"/>
            <a:endParaRPr lang="es-ES" sz="2400" dirty="0">
              <a:solidFill>
                <a:schemeClr val="tx1">
                  <a:lumMod val="75000"/>
                  <a:lumOff val="25000"/>
                </a:schemeClr>
              </a:solidFill>
            </a:endParaRPr>
          </a:p>
          <a:p>
            <a:endParaRPr lang="es-CO" dirty="0">
              <a:solidFill>
                <a:schemeClr val="tx1">
                  <a:lumMod val="75000"/>
                  <a:lumOff val="25000"/>
                </a:schemeClr>
              </a:solidFill>
            </a:endParaRPr>
          </a:p>
        </p:txBody>
      </p:sp>
      <p:pic>
        <p:nvPicPr>
          <p:cNvPr id="3" name="Imagen 2">
            <a:extLst>
              <a:ext uri="{FF2B5EF4-FFF2-40B4-BE49-F238E27FC236}">
                <a16:creationId xmlns:a16="http://schemas.microsoft.com/office/drawing/2014/main" id="{6C82A4FE-5501-491C-BE39-F281F43F364B}"/>
              </a:ext>
            </a:extLst>
          </p:cNvPr>
          <p:cNvPicPr>
            <a:picLocks noChangeAspect="1"/>
          </p:cNvPicPr>
          <p:nvPr/>
        </p:nvPicPr>
        <p:blipFill>
          <a:blip r:embed="rId3"/>
          <a:stretch>
            <a:fillRect/>
          </a:stretch>
        </p:blipFill>
        <p:spPr>
          <a:xfrm>
            <a:off x="2871687" y="4417010"/>
            <a:ext cx="3400626" cy="1891225"/>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
        <p:nvSpPr>
          <p:cNvPr id="4" name="CuadroTexto 3">
            <a:extLst>
              <a:ext uri="{FF2B5EF4-FFF2-40B4-BE49-F238E27FC236}">
                <a16:creationId xmlns:a16="http://schemas.microsoft.com/office/drawing/2014/main" id="{58D0739C-99CF-4B79-A897-46C7DFF2673E}"/>
              </a:ext>
            </a:extLst>
          </p:cNvPr>
          <p:cNvSpPr txBox="1"/>
          <p:nvPr/>
        </p:nvSpPr>
        <p:spPr>
          <a:xfrm>
            <a:off x="6218199" y="6550223"/>
            <a:ext cx="2925801" cy="307777"/>
          </a:xfrm>
          <a:prstGeom prst="rect">
            <a:avLst/>
          </a:prstGeom>
          <a:noFill/>
        </p:spPr>
        <p:txBody>
          <a:bodyPr wrap="none" rtlCol="0">
            <a:spAutoFit/>
          </a:bodyPr>
          <a:lstStyle/>
          <a:p>
            <a:r>
              <a:rPr lang="es-CO" b="1" dirty="0">
                <a:latin typeface="Arial Rounded MT Bold" panose="020F0704030504030204" pitchFamily="34" charset="0"/>
              </a:rPr>
              <a:t>OBJETIVOS METODOLÓGICOS</a:t>
            </a:r>
          </a:p>
        </p:txBody>
      </p:sp>
      <p:pic>
        <p:nvPicPr>
          <p:cNvPr id="8" name="Imagen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60787" y="1877324"/>
            <a:ext cx="773934" cy="746778"/>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p:comb/>
      </p:transition>
    </mc:Choice>
    <mc:Fallback xmlns="">
      <p:transition spd="slow">
        <p:comb/>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par>
                          <p:cTn id="7" fill="hold">
                            <p:stCondLst>
                              <p:cond delay="0"/>
                            </p:stCondLst>
                            <p:childTnLst>
                              <p:par>
                                <p:cTn id="8" presetID="16" presetClass="entr" presetSubtype="21" fill="hold" grpId="0" nodeType="after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barn(inVertical)">
                                      <p:cBhvr>
                                        <p:cTn id="10" dur="500"/>
                                        <p:tgtEl>
                                          <p:spTgt spid="2"/>
                                        </p:tgtEl>
                                      </p:cBhvr>
                                    </p:animEffect>
                                  </p:childTnLst>
                                </p:cTn>
                              </p:par>
                            </p:childTnLst>
                          </p:cTn>
                        </p:par>
                        <p:par>
                          <p:cTn id="11" fill="hold">
                            <p:stCondLst>
                              <p:cond delay="500"/>
                            </p:stCondLst>
                            <p:childTnLst>
                              <p:par>
                                <p:cTn id="12" presetID="42" presetClass="entr" presetSubtype="0" fill="hold" nodeType="after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1000"/>
                                        <p:tgtEl>
                                          <p:spTgt spid="3"/>
                                        </p:tgtEl>
                                      </p:cBhvr>
                                    </p:animEffect>
                                    <p:anim calcmode="lin" valueType="num">
                                      <p:cBhvr>
                                        <p:cTn id="15" dur="1000" fill="hold"/>
                                        <p:tgtEl>
                                          <p:spTgt spid="3"/>
                                        </p:tgtEl>
                                        <p:attrNameLst>
                                          <p:attrName>ppt_x</p:attrName>
                                        </p:attrNameLst>
                                      </p:cBhvr>
                                      <p:tavLst>
                                        <p:tav tm="0">
                                          <p:val>
                                            <p:strVal val="#ppt_x"/>
                                          </p:val>
                                        </p:tav>
                                        <p:tav tm="100000">
                                          <p:val>
                                            <p:strVal val="#ppt_x"/>
                                          </p:val>
                                        </p:tav>
                                      </p:tavLst>
                                    </p:anim>
                                    <p:anim calcmode="lin" valueType="num">
                                      <p:cBhvr>
                                        <p:cTn id="1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8" name="Google Shape;198;p20"/>
          <p:cNvSpPr/>
          <p:nvPr/>
        </p:nvSpPr>
        <p:spPr>
          <a:xfrm>
            <a:off x="344699" y="2240704"/>
            <a:ext cx="7780268" cy="5717575"/>
          </a:xfrm>
          <a:prstGeom prst="rect">
            <a:avLst/>
          </a:prstGeom>
          <a:noFill/>
          <a:ln>
            <a:noFill/>
          </a:ln>
        </p:spPr>
        <p:txBody>
          <a:bodyPr spcFirstLastPara="1" wrap="square" lIns="91425" tIns="45700" rIns="91425" bIns="45700" anchor="t" anchorCtr="0">
            <a:noAutofit/>
          </a:bodyPr>
          <a:lstStyle/>
          <a:p>
            <a:pPr marL="457200" lvl="0" indent="-457200" algn="just">
              <a:buFont typeface="Wingdings" panose="05000000000000000000" pitchFamily="2" charset="2"/>
              <a:buChar char="q"/>
            </a:pPr>
            <a:endParaRPr lang="es-CO" sz="2400" dirty="0">
              <a:solidFill>
                <a:schemeClr val="tx1">
                  <a:lumMod val="75000"/>
                  <a:lumOff val="25000"/>
                </a:schemeClr>
              </a:solidFill>
              <a:latin typeface="Segoe UI" panose="020B0502040204020203" pitchFamily="34" charset="0"/>
              <a:cs typeface="Segoe UI" panose="020B0502040204020203" pitchFamily="34" charset="0"/>
            </a:endParaRPr>
          </a:p>
          <a:p>
            <a:pPr marL="457200" lvl="0" indent="-457200" algn="just">
              <a:buFont typeface="Wingdings" panose="05000000000000000000" pitchFamily="2" charset="2"/>
              <a:buChar char="q"/>
            </a:pPr>
            <a:r>
              <a:rPr lang="es-ES" sz="2400" dirty="0">
                <a:solidFill>
                  <a:schemeClr val="tx1">
                    <a:lumMod val="65000"/>
                    <a:lumOff val="35000"/>
                  </a:schemeClr>
                </a:solidFill>
                <a:latin typeface="Arial Rounded MT Bold" panose="020F0704030504030204" pitchFamily="34" charset="0"/>
                <a:cs typeface="Segoe UI" panose="020B0502040204020203" pitchFamily="34" charset="0"/>
              </a:rPr>
              <a:t>Subsanar las falencias en la expedición de certificaciones laborales en el CEET, mejorando la calidad y los tiempos de la certificación.</a:t>
            </a:r>
          </a:p>
          <a:p>
            <a:pPr marL="457200" lvl="0" indent="-457200" algn="just">
              <a:buFont typeface="Wingdings" panose="05000000000000000000" pitchFamily="2" charset="2"/>
              <a:buChar char="q"/>
            </a:pPr>
            <a:endParaRPr lang="es-ES" sz="2400" dirty="0">
              <a:solidFill>
                <a:schemeClr val="tx1">
                  <a:lumMod val="65000"/>
                  <a:lumOff val="35000"/>
                </a:schemeClr>
              </a:solidFill>
              <a:latin typeface="Arial Rounded MT Bold" panose="020F0704030504030204" pitchFamily="34" charset="0"/>
              <a:cs typeface="Segoe UI" panose="020B0502040204020203" pitchFamily="34" charset="0"/>
            </a:endParaRPr>
          </a:p>
          <a:p>
            <a:pPr marL="457200" lvl="0" indent="-457200" algn="just">
              <a:buFont typeface="Wingdings" panose="05000000000000000000" pitchFamily="2" charset="2"/>
              <a:buChar char="q"/>
            </a:pPr>
            <a:r>
              <a:rPr lang="es-ES" sz="2400" dirty="0">
                <a:solidFill>
                  <a:schemeClr val="tx1">
                    <a:lumMod val="65000"/>
                    <a:lumOff val="35000"/>
                  </a:schemeClr>
                </a:solidFill>
                <a:latin typeface="Arial Rounded MT Bold" panose="020F0704030504030204" pitchFamily="34" charset="0"/>
                <a:cs typeface="Segoe UI" panose="020B0502040204020203" pitchFamily="34" charset="0"/>
              </a:rPr>
              <a:t>Organizar y optimizar el proceso administrativo ya que se esta generando una herramienta para agilizar una solicitud y la gestión.</a:t>
            </a:r>
          </a:p>
          <a:p>
            <a:pPr marL="457200" lvl="0" indent="-457200" algn="just">
              <a:buFont typeface="Wingdings" panose="05000000000000000000" pitchFamily="2" charset="2"/>
              <a:buChar char="q"/>
            </a:pPr>
            <a:endParaRPr lang="es-ES" sz="2400" dirty="0">
              <a:solidFill>
                <a:schemeClr val="tx1">
                  <a:lumMod val="65000"/>
                  <a:lumOff val="35000"/>
                </a:schemeClr>
              </a:solidFill>
              <a:latin typeface="Arial Rounded MT Bold" panose="020F0704030504030204" pitchFamily="34" charset="0"/>
              <a:cs typeface="Segoe UI" panose="020B0502040204020203" pitchFamily="34" charset="0"/>
            </a:endParaRPr>
          </a:p>
          <a:p>
            <a:pPr marL="457200" lvl="0" indent="-457200" algn="just">
              <a:buFont typeface="Wingdings" panose="05000000000000000000" pitchFamily="2" charset="2"/>
              <a:buChar char="q"/>
            </a:pPr>
            <a:r>
              <a:rPr lang="es-ES" sz="2400" dirty="0">
                <a:solidFill>
                  <a:schemeClr val="tx1">
                    <a:lumMod val="65000"/>
                    <a:lumOff val="35000"/>
                  </a:schemeClr>
                </a:solidFill>
                <a:latin typeface="Arial Rounded MT Bold" panose="020F0704030504030204" pitchFamily="34" charset="0"/>
                <a:cs typeface="Segoe UI" panose="020B0502040204020203" pitchFamily="34" charset="0"/>
              </a:rPr>
              <a:t>Generar una plataforma que sea flexible y de fácil acceso e implementación</a:t>
            </a:r>
            <a:endParaRPr lang="es-CO" sz="2400" dirty="0">
              <a:solidFill>
                <a:schemeClr val="tx1">
                  <a:lumMod val="65000"/>
                  <a:lumOff val="35000"/>
                </a:schemeClr>
              </a:solidFill>
              <a:latin typeface="Arial Rounded MT Bold" panose="020F0704030504030204" pitchFamily="34" charset="0"/>
              <a:cs typeface="Segoe UI" panose="020B0502040204020203" pitchFamily="34" charset="0"/>
            </a:endParaRPr>
          </a:p>
          <a:p>
            <a:pPr marL="457200" lvl="0" indent="-330200" rtl="0">
              <a:lnSpc>
                <a:spcPct val="115000"/>
              </a:lnSpc>
              <a:spcBef>
                <a:spcPts val="0"/>
              </a:spcBef>
              <a:spcAft>
                <a:spcPts val="0"/>
              </a:spcAft>
              <a:buClr>
                <a:schemeClr val="dk1"/>
              </a:buClr>
              <a:buSzPts val="1600"/>
              <a:buFont typeface="Times New Roman"/>
              <a:buAutoNum type="arabicPeriod"/>
            </a:pPr>
            <a:endParaRPr sz="1600" dirty="0">
              <a:solidFill>
                <a:schemeClr val="tx1">
                  <a:lumMod val="75000"/>
                  <a:lumOff val="25000"/>
                </a:schemeClr>
              </a:solidFill>
              <a:latin typeface="Times New Roman"/>
              <a:ea typeface="Times New Roman"/>
              <a:cs typeface="Times New Roman"/>
              <a:sym typeface="Times New Roman"/>
            </a:endParaRPr>
          </a:p>
        </p:txBody>
      </p:sp>
      <p:sp>
        <p:nvSpPr>
          <p:cNvPr id="7" name="Google Shape;189;p19">
            <a:extLst>
              <a:ext uri="{FF2B5EF4-FFF2-40B4-BE49-F238E27FC236}">
                <a16:creationId xmlns:a16="http://schemas.microsoft.com/office/drawing/2014/main" id="{AF0B8AD5-21F9-4B42-97A7-B63D71682CB4}"/>
              </a:ext>
            </a:extLst>
          </p:cNvPr>
          <p:cNvSpPr/>
          <p:nvPr/>
        </p:nvSpPr>
        <p:spPr>
          <a:xfrm>
            <a:off x="0" y="565847"/>
            <a:ext cx="9242474" cy="740011"/>
          </a:xfrm>
          <a:prstGeom prst="rect">
            <a:avLst/>
          </a:prstGeom>
          <a:noFill/>
          <a:ln>
            <a:noFill/>
          </a:ln>
        </p:spPr>
        <p:txBody>
          <a:bodyPr spcFirstLastPara="1" wrap="square" lIns="91425" tIns="45700" rIns="91425" bIns="45700" anchor="t" anchorCtr="0">
            <a:noAutofit/>
          </a:bodyPr>
          <a:lstStyle/>
          <a:p>
            <a:pPr marL="0" marR="0" lvl="0" indent="0" algn="ctr" rtl="0">
              <a:lnSpc>
                <a:spcPct val="115000"/>
              </a:lnSpc>
              <a:spcBef>
                <a:spcPts val="0"/>
              </a:spcBef>
              <a:spcAft>
                <a:spcPts val="0"/>
              </a:spcAft>
              <a:buClr>
                <a:srgbClr val="000000"/>
              </a:buClr>
              <a:buSzPts val="4000"/>
              <a:buFont typeface="Arial"/>
              <a:buNone/>
            </a:pPr>
            <a:r>
              <a:rPr lang="es-ES" sz="4000" b="1" i="0" u="none" strike="noStrike" cap="none" dirty="0">
                <a:solidFill>
                  <a:schemeClr val="lt1"/>
                </a:solidFill>
                <a:effectLst>
                  <a:glow rad="101600">
                    <a:srgbClr val="002060">
                      <a:alpha val="60000"/>
                    </a:srgbClr>
                  </a:glow>
                </a:effectLst>
                <a:latin typeface="Segoe UI" panose="020B0502040204020203" pitchFamily="34" charset="0"/>
                <a:cs typeface="Segoe UI" panose="020B0502040204020203" pitchFamily="34" charset="0"/>
                <a:sym typeface="Arial"/>
              </a:rPr>
              <a:t>OBJETIVOS ESPECÍFICOS</a:t>
            </a:r>
            <a:endParaRPr sz="6000" b="1" i="0" u="none" strike="noStrike" cap="none" dirty="0">
              <a:solidFill>
                <a:srgbClr val="000000"/>
              </a:solidFill>
              <a:effectLst>
                <a:glow rad="101600">
                  <a:srgbClr val="002060">
                    <a:alpha val="60000"/>
                  </a:srgbClr>
                </a:glow>
              </a:effectLst>
              <a:latin typeface="Segoe UI" panose="020B0502040204020203" pitchFamily="34" charset="0"/>
              <a:cs typeface="Segoe UI" panose="020B0502040204020203" pitchFamily="34" charset="0"/>
              <a:sym typeface="Arial"/>
            </a:endParaRPr>
          </a:p>
        </p:txBody>
      </p:sp>
      <p:sp>
        <p:nvSpPr>
          <p:cNvPr id="6" name="CuadroTexto 5">
            <a:extLst>
              <a:ext uri="{FF2B5EF4-FFF2-40B4-BE49-F238E27FC236}">
                <a16:creationId xmlns:a16="http://schemas.microsoft.com/office/drawing/2014/main" id="{E8A422A1-25DB-4458-8302-394F0EFE40D6}"/>
              </a:ext>
            </a:extLst>
          </p:cNvPr>
          <p:cNvSpPr txBox="1"/>
          <p:nvPr/>
        </p:nvSpPr>
        <p:spPr>
          <a:xfrm>
            <a:off x="6218199" y="6550223"/>
            <a:ext cx="2925801" cy="307777"/>
          </a:xfrm>
          <a:prstGeom prst="rect">
            <a:avLst/>
          </a:prstGeom>
          <a:noFill/>
        </p:spPr>
        <p:txBody>
          <a:bodyPr wrap="none" rtlCol="0">
            <a:spAutoFit/>
          </a:bodyPr>
          <a:lstStyle/>
          <a:p>
            <a:r>
              <a:rPr lang="es-CO" b="1" dirty="0">
                <a:latin typeface="Arial Rounded MT Bold" panose="020F0704030504030204" pitchFamily="34" charset="0"/>
              </a:rPr>
              <a:t>OBJETIVOS METODOLÓGICOS</a:t>
            </a:r>
          </a:p>
        </p:txBody>
      </p:sp>
      <p:pic>
        <p:nvPicPr>
          <p:cNvPr id="8" name="Imagen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47315" y="1890583"/>
            <a:ext cx="773934" cy="746778"/>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p:comb dir="vert"/>
      </p:transition>
    </mc:Choice>
    <mc:Fallback xmlns="">
      <p:transition spd="slow">
        <p:comb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par>
                          <p:cTn id="7" fill="hold">
                            <p:stCondLst>
                              <p:cond delay="0"/>
                            </p:stCondLst>
                            <p:childTnLst>
                              <p:par>
                                <p:cTn id="8" presetID="42" presetClass="entr" presetSubtype="0" fill="hold" nodeType="afterEffect">
                                  <p:stCondLst>
                                    <p:cond delay="0"/>
                                  </p:stCondLst>
                                  <p:childTnLst>
                                    <p:set>
                                      <p:cBhvr>
                                        <p:cTn id="9" dur="1" fill="hold">
                                          <p:stCondLst>
                                            <p:cond delay="0"/>
                                          </p:stCondLst>
                                        </p:cTn>
                                        <p:tgtEl>
                                          <p:spTgt spid="198">
                                            <p:txEl>
                                              <p:pRg st="1" end="1"/>
                                            </p:txEl>
                                          </p:spTgt>
                                        </p:tgtEl>
                                        <p:attrNameLst>
                                          <p:attrName>style.visibility</p:attrName>
                                        </p:attrNameLst>
                                      </p:cBhvr>
                                      <p:to>
                                        <p:strVal val="visible"/>
                                      </p:to>
                                    </p:set>
                                    <p:animEffect transition="in" filter="fade">
                                      <p:cBhvr>
                                        <p:cTn id="10" dur="1000"/>
                                        <p:tgtEl>
                                          <p:spTgt spid="198">
                                            <p:txEl>
                                              <p:pRg st="1" end="1"/>
                                            </p:txEl>
                                          </p:spTgt>
                                        </p:tgtEl>
                                      </p:cBhvr>
                                    </p:animEffect>
                                    <p:anim calcmode="lin" valueType="num">
                                      <p:cBhvr>
                                        <p:cTn id="11" dur="1000" fill="hold"/>
                                        <p:tgtEl>
                                          <p:spTgt spid="198">
                                            <p:txEl>
                                              <p:pRg st="1" end="1"/>
                                            </p:txEl>
                                          </p:spTgt>
                                        </p:tgtEl>
                                        <p:attrNameLst>
                                          <p:attrName>ppt_x</p:attrName>
                                        </p:attrNameLst>
                                      </p:cBhvr>
                                      <p:tavLst>
                                        <p:tav tm="0">
                                          <p:val>
                                            <p:strVal val="#ppt_x"/>
                                          </p:val>
                                        </p:tav>
                                        <p:tav tm="100000">
                                          <p:val>
                                            <p:strVal val="#ppt_x"/>
                                          </p:val>
                                        </p:tav>
                                      </p:tavLst>
                                    </p:anim>
                                    <p:anim calcmode="lin" valueType="num">
                                      <p:cBhvr>
                                        <p:cTn id="12" dur="1000" fill="hold"/>
                                        <p:tgtEl>
                                          <p:spTgt spid="198">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98">
                                            <p:txEl>
                                              <p:pRg st="3" end="3"/>
                                            </p:txEl>
                                          </p:spTgt>
                                        </p:tgtEl>
                                        <p:attrNameLst>
                                          <p:attrName>style.visibility</p:attrName>
                                        </p:attrNameLst>
                                      </p:cBhvr>
                                      <p:to>
                                        <p:strVal val="visible"/>
                                      </p:to>
                                    </p:set>
                                    <p:anim calcmode="lin" valueType="num">
                                      <p:cBhvr additive="base">
                                        <p:cTn id="17" dur="500" fill="hold"/>
                                        <p:tgtEl>
                                          <p:spTgt spid="198">
                                            <p:txEl>
                                              <p:pRg st="3" end="3"/>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198">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42" presetClass="entr" presetSubtype="0" fill="hold" nodeType="clickEffect">
                                  <p:stCondLst>
                                    <p:cond delay="0"/>
                                  </p:stCondLst>
                                  <p:childTnLst>
                                    <p:set>
                                      <p:cBhvr>
                                        <p:cTn id="22" dur="1" fill="hold">
                                          <p:stCondLst>
                                            <p:cond delay="0"/>
                                          </p:stCondLst>
                                        </p:cTn>
                                        <p:tgtEl>
                                          <p:spTgt spid="198">
                                            <p:txEl>
                                              <p:pRg st="5" end="5"/>
                                            </p:txEl>
                                          </p:spTgt>
                                        </p:tgtEl>
                                        <p:attrNameLst>
                                          <p:attrName>style.visibility</p:attrName>
                                        </p:attrNameLst>
                                      </p:cBhvr>
                                      <p:to>
                                        <p:strVal val="visible"/>
                                      </p:to>
                                    </p:set>
                                    <p:animEffect transition="in" filter="fade">
                                      <p:cBhvr>
                                        <p:cTn id="23" dur="1000"/>
                                        <p:tgtEl>
                                          <p:spTgt spid="198">
                                            <p:txEl>
                                              <p:pRg st="5" end="5"/>
                                            </p:txEl>
                                          </p:spTgt>
                                        </p:tgtEl>
                                      </p:cBhvr>
                                    </p:animEffect>
                                    <p:anim calcmode="lin" valueType="num">
                                      <p:cBhvr>
                                        <p:cTn id="24" dur="1000" fill="hold"/>
                                        <p:tgtEl>
                                          <p:spTgt spid="198">
                                            <p:txEl>
                                              <p:pRg st="5" end="5"/>
                                            </p:txEl>
                                          </p:spTgt>
                                        </p:tgtEl>
                                        <p:attrNameLst>
                                          <p:attrName>ppt_x</p:attrName>
                                        </p:attrNameLst>
                                      </p:cBhvr>
                                      <p:tavLst>
                                        <p:tav tm="0">
                                          <p:val>
                                            <p:strVal val="#ppt_x"/>
                                          </p:val>
                                        </p:tav>
                                        <p:tav tm="100000">
                                          <p:val>
                                            <p:strVal val="#ppt_x"/>
                                          </p:val>
                                        </p:tav>
                                      </p:tavLst>
                                    </p:anim>
                                    <p:anim calcmode="lin" valueType="num">
                                      <p:cBhvr>
                                        <p:cTn id="25" dur="1000" fill="hold"/>
                                        <p:tgtEl>
                                          <p:spTgt spid="198">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a:extLst>
              <a:ext uri="{FF2B5EF4-FFF2-40B4-BE49-F238E27FC236}">
                <a16:creationId xmlns:a16="http://schemas.microsoft.com/office/drawing/2014/main" id="{E075ED5B-7FA0-4C64-8C8B-DB808B216FA7}"/>
              </a:ext>
            </a:extLst>
          </p:cNvPr>
          <p:cNvSpPr/>
          <p:nvPr/>
        </p:nvSpPr>
        <p:spPr>
          <a:xfrm>
            <a:off x="140676" y="1708074"/>
            <a:ext cx="4839287" cy="5074531"/>
          </a:xfrm>
          <a:prstGeom prst="rect">
            <a:avLst/>
          </a:prstGeom>
        </p:spPr>
        <p:txBody>
          <a:bodyPr wrap="square">
            <a:spAutoFit/>
          </a:bodyPr>
          <a:lstStyle/>
          <a:p>
            <a:pPr marL="342900" lvl="0" indent="-342900" algn="just">
              <a:lnSpc>
                <a:spcPct val="107000"/>
              </a:lnSpc>
              <a:buFont typeface="Symbol" panose="05050102010706020507" pitchFamily="18" charset="2"/>
              <a:buChar char=""/>
            </a:pPr>
            <a:endParaRPr lang="es-CO" sz="2400" dirty="0">
              <a:solidFill>
                <a:srgbClr val="222222"/>
              </a:solidFill>
              <a:latin typeface="Segoe UI" panose="020B0502040204020203" pitchFamily="34" charset="0"/>
              <a:ea typeface="Calibri" panose="020F0502020204030204" pitchFamily="34" charset="0"/>
              <a:cs typeface="Segoe UI" panose="020B0502040204020203" pitchFamily="34" charset="0"/>
            </a:endParaRPr>
          </a:p>
          <a:p>
            <a:pPr marL="342900" lvl="0" indent="-342900" algn="just">
              <a:lnSpc>
                <a:spcPct val="107000"/>
              </a:lnSpc>
              <a:buFont typeface="Symbol" panose="05050102010706020507" pitchFamily="18" charset="2"/>
              <a:buChar char=""/>
            </a:pPr>
            <a:endParaRPr lang="es-CO" sz="2400" dirty="0">
              <a:solidFill>
                <a:schemeClr val="tx1">
                  <a:lumMod val="65000"/>
                  <a:lumOff val="35000"/>
                </a:schemeClr>
              </a:solidFill>
              <a:latin typeface="Arial Rounded MT Bold" panose="020F0704030504030204" pitchFamily="34" charset="0"/>
              <a:ea typeface="Calibri" panose="020F0502020204030204" pitchFamily="34" charset="0"/>
              <a:cs typeface="Segoe UI" panose="020B0502040204020203" pitchFamily="34" charset="0"/>
            </a:endParaRPr>
          </a:p>
          <a:p>
            <a:pPr marL="342900" lvl="0" indent="-342900" algn="just">
              <a:lnSpc>
                <a:spcPct val="107000"/>
              </a:lnSpc>
              <a:buFont typeface="Wingdings" panose="05000000000000000000" pitchFamily="2" charset="2"/>
              <a:buChar char="v"/>
            </a:pPr>
            <a:r>
              <a:rPr lang="es-CO" sz="2400" dirty="0">
                <a:solidFill>
                  <a:schemeClr val="tx1">
                    <a:lumMod val="65000"/>
                    <a:lumOff val="35000"/>
                  </a:schemeClr>
                </a:solidFill>
                <a:latin typeface="Arial Rounded MT Bold" panose="020F0704030504030204" pitchFamily="34" charset="0"/>
                <a:ea typeface="Calibri" panose="020F0502020204030204" pitchFamily="34" charset="0"/>
                <a:cs typeface="Segoe UI" panose="020B0502040204020203" pitchFamily="34" charset="0"/>
              </a:rPr>
              <a:t>Adquirir  destrezas prácticas para la mejor comprensión del fenómeno de las tecnologías.</a:t>
            </a:r>
          </a:p>
          <a:p>
            <a:pPr lvl="0" algn="just">
              <a:lnSpc>
                <a:spcPct val="107000"/>
              </a:lnSpc>
            </a:pPr>
            <a:endParaRPr lang="es-CO" sz="2400" dirty="0">
              <a:solidFill>
                <a:schemeClr val="tx1">
                  <a:lumMod val="65000"/>
                  <a:lumOff val="35000"/>
                </a:schemeClr>
              </a:solidFill>
              <a:latin typeface="Arial Rounded MT Bold" panose="020F0704030504030204" pitchFamily="34" charset="0"/>
              <a:ea typeface="Calibri" panose="020F0502020204030204" pitchFamily="34" charset="0"/>
              <a:cs typeface="Segoe UI" panose="020B0502040204020203" pitchFamily="34" charset="0"/>
            </a:endParaRPr>
          </a:p>
          <a:p>
            <a:pPr marL="285750" indent="-285750" algn="just">
              <a:buFont typeface="Wingdings" panose="05000000000000000000" pitchFamily="2" charset="2"/>
              <a:buChar char="v"/>
            </a:pPr>
            <a:r>
              <a:rPr lang="es-CO" sz="2400" dirty="0">
                <a:solidFill>
                  <a:schemeClr val="tx1">
                    <a:lumMod val="65000"/>
                    <a:lumOff val="35000"/>
                  </a:schemeClr>
                </a:solidFill>
                <a:latin typeface="Arial Rounded MT Bold" panose="020F0704030504030204" pitchFamily="34" charset="0"/>
                <a:ea typeface="Calibri" panose="020F0502020204030204" pitchFamily="34" charset="0"/>
                <a:cs typeface="Segoe UI" panose="020B0502040204020203" pitchFamily="34" charset="0"/>
              </a:rPr>
              <a:t>Contar con la posibilidad desde la comodidad de su teléfono, Tablet y demás medios de permitir solicitar una certificación desde cualquier lugar.</a:t>
            </a:r>
            <a:endParaRPr lang="es-CO" sz="2400" dirty="0">
              <a:solidFill>
                <a:schemeClr val="tx1">
                  <a:lumMod val="65000"/>
                  <a:lumOff val="35000"/>
                </a:schemeClr>
              </a:solidFill>
              <a:latin typeface="Arial Rounded MT Bold" panose="020F0704030504030204" pitchFamily="34" charset="0"/>
              <a:cs typeface="Segoe UI" panose="020B0502040204020203" pitchFamily="34" charset="0"/>
            </a:endParaRPr>
          </a:p>
        </p:txBody>
      </p:sp>
      <p:pic>
        <p:nvPicPr>
          <p:cNvPr id="4" name="Imagen 3">
            <a:extLst>
              <a:ext uri="{FF2B5EF4-FFF2-40B4-BE49-F238E27FC236}">
                <a16:creationId xmlns:a16="http://schemas.microsoft.com/office/drawing/2014/main" id="{0CC50856-D3F6-4632-9A73-5454EF58EF72}"/>
              </a:ext>
            </a:extLst>
          </p:cNvPr>
          <p:cNvPicPr>
            <a:picLocks noChangeAspect="1"/>
          </p:cNvPicPr>
          <p:nvPr/>
        </p:nvPicPr>
        <p:blipFill>
          <a:blip r:embed="rId2"/>
          <a:stretch>
            <a:fillRect/>
          </a:stretch>
        </p:blipFill>
        <p:spPr>
          <a:xfrm>
            <a:off x="5372246" y="3471178"/>
            <a:ext cx="3462264" cy="1998707"/>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
        <p:nvSpPr>
          <p:cNvPr id="5" name="Rectángulo 4">
            <a:extLst>
              <a:ext uri="{FF2B5EF4-FFF2-40B4-BE49-F238E27FC236}">
                <a16:creationId xmlns:a16="http://schemas.microsoft.com/office/drawing/2014/main" id="{8F27BD85-E605-4838-A8B9-5F48B4A00FFC}"/>
              </a:ext>
            </a:extLst>
          </p:cNvPr>
          <p:cNvSpPr/>
          <p:nvPr/>
        </p:nvSpPr>
        <p:spPr>
          <a:xfrm>
            <a:off x="457199" y="578849"/>
            <a:ext cx="9045527" cy="702500"/>
          </a:xfrm>
          <a:prstGeom prst="rect">
            <a:avLst/>
          </a:prstGeom>
        </p:spPr>
        <p:txBody>
          <a:bodyPr wrap="square">
            <a:spAutoFit/>
          </a:bodyPr>
          <a:lstStyle/>
          <a:p>
            <a:pPr marL="781050">
              <a:lnSpc>
                <a:spcPct val="107000"/>
              </a:lnSpc>
              <a:spcAft>
                <a:spcPts val="800"/>
              </a:spcAft>
            </a:pPr>
            <a:r>
              <a:rPr lang="es-CO" sz="4000" b="1" i="1" u="sng" dirty="0">
                <a:solidFill>
                  <a:schemeClr val="bg1"/>
                </a:solidFill>
                <a:effectLst>
                  <a:glow rad="101600">
                    <a:srgbClr val="002060">
                      <a:alpha val="60000"/>
                    </a:srgbClr>
                  </a:glow>
                </a:effectLst>
                <a:latin typeface="Segoe UI" panose="020B0502040204020203" pitchFamily="34" charset="0"/>
                <a:ea typeface="Calibri" panose="020F0502020204030204" pitchFamily="34" charset="0"/>
                <a:cs typeface="Segoe UI" panose="020B0502040204020203" pitchFamily="34" charset="0"/>
              </a:rPr>
              <a:t>OBJETIVOS TECNOLÓGICOS</a:t>
            </a:r>
            <a:endParaRPr lang="es-CO" sz="4000" dirty="0">
              <a:solidFill>
                <a:schemeClr val="bg1"/>
              </a:solidFill>
              <a:effectLst>
                <a:glow rad="101600">
                  <a:srgbClr val="002060">
                    <a:alpha val="60000"/>
                  </a:srgbClr>
                </a:glow>
              </a:effectLst>
              <a:latin typeface="Segoe UI" panose="020B0502040204020203" pitchFamily="34" charset="0"/>
              <a:ea typeface="Calibri" panose="020F0502020204030204" pitchFamily="34" charset="0"/>
              <a:cs typeface="Segoe UI" panose="020B0502040204020203" pitchFamily="34" charset="0"/>
            </a:endParaRPr>
          </a:p>
        </p:txBody>
      </p:sp>
      <p:sp>
        <p:nvSpPr>
          <p:cNvPr id="7" name="CuadroTexto 6">
            <a:extLst>
              <a:ext uri="{FF2B5EF4-FFF2-40B4-BE49-F238E27FC236}">
                <a16:creationId xmlns:a16="http://schemas.microsoft.com/office/drawing/2014/main" id="{49E482CB-AF07-4737-9450-A82879474257}"/>
              </a:ext>
            </a:extLst>
          </p:cNvPr>
          <p:cNvSpPr txBox="1"/>
          <p:nvPr/>
        </p:nvSpPr>
        <p:spPr>
          <a:xfrm>
            <a:off x="6218199" y="6550223"/>
            <a:ext cx="2925801" cy="307777"/>
          </a:xfrm>
          <a:prstGeom prst="rect">
            <a:avLst/>
          </a:prstGeom>
          <a:noFill/>
        </p:spPr>
        <p:txBody>
          <a:bodyPr wrap="none" rtlCol="0">
            <a:spAutoFit/>
          </a:bodyPr>
          <a:lstStyle/>
          <a:p>
            <a:r>
              <a:rPr lang="es-CO" b="1" dirty="0">
                <a:latin typeface="Arial Rounded MT Bold" panose="020F0704030504030204" pitchFamily="34" charset="0"/>
              </a:rPr>
              <a:t>OBJETIVOS METODOLÓGICOS</a:t>
            </a:r>
          </a:p>
        </p:txBody>
      </p:sp>
      <p:pic>
        <p:nvPicPr>
          <p:cNvPr id="8" name="Imagen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47315" y="1890583"/>
            <a:ext cx="773934" cy="746778"/>
          </a:xfrm>
          <a:prstGeom prst="rect">
            <a:avLst/>
          </a:prstGeom>
        </p:spPr>
      </p:pic>
    </p:spTree>
    <p:extLst>
      <p:ext uri="{BB962C8B-B14F-4D97-AF65-F5344CB8AC3E}">
        <p14:creationId xmlns:p14="http://schemas.microsoft.com/office/powerpoint/2010/main" val="2078545979"/>
      </p:ext>
    </p:extLst>
  </p:cSld>
  <p:clrMapOvr>
    <a:masterClrMapping/>
  </p:clrMapOvr>
  <mc:AlternateContent xmlns:mc="http://schemas.openxmlformats.org/markup-compatibility/2006" xmlns:p14="http://schemas.microsoft.com/office/powerpoint/2010/main">
    <mc:Choice Requires="p14">
      <p:transition spd="slow" p14:dur="2000">
        <p:comb/>
      </p:transition>
    </mc:Choice>
    <mc:Fallback xmlns="">
      <p:transition spd="slow">
        <p:comb/>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par>
                          <p:cTn id="7" fill="hold">
                            <p:stCondLst>
                              <p:cond delay="0"/>
                            </p:stCondLst>
                            <p:childTnLst>
                              <p:par>
                                <p:cTn id="8" presetID="16" presetClass="entr" presetSubtype="21" fill="hold" nodeType="after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barn(inVertical)">
                                      <p:cBhvr>
                                        <p:cTn id="10" dur="500"/>
                                        <p:tgtEl>
                                          <p:spTgt spid="3">
                                            <p:txEl>
                                              <p:pRg st="2" end="2"/>
                                            </p:txEl>
                                          </p:spTgt>
                                        </p:tgtEl>
                                      </p:cBhvr>
                                    </p:animEffect>
                                  </p:childTnLst>
                                </p:cTn>
                              </p:par>
                            </p:childTnLst>
                          </p:cTn>
                        </p:par>
                        <p:par>
                          <p:cTn id="11" fill="hold">
                            <p:stCondLst>
                              <p:cond delay="500"/>
                            </p:stCondLst>
                            <p:childTnLst>
                              <p:par>
                                <p:cTn id="12" presetID="16" presetClass="entr" presetSubtype="21" fill="hold" nodeType="afterEffect">
                                  <p:stCondLst>
                                    <p:cond delay="0"/>
                                  </p:stCondLst>
                                  <p:childTnLst>
                                    <p:set>
                                      <p:cBhvr>
                                        <p:cTn id="13" dur="1" fill="hold">
                                          <p:stCondLst>
                                            <p:cond delay="0"/>
                                          </p:stCondLst>
                                        </p:cTn>
                                        <p:tgtEl>
                                          <p:spTgt spid="3">
                                            <p:txEl>
                                              <p:pRg st="4" end="4"/>
                                            </p:txEl>
                                          </p:spTgt>
                                        </p:tgtEl>
                                        <p:attrNameLst>
                                          <p:attrName>style.visibility</p:attrName>
                                        </p:attrNameLst>
                                      </p:cBhvr>
                                      <p:to>
                                        <p:strVal val="visible"/>
                                      </p:to>
                                    </p:set>
                                    <p:animEffect transition="in" filter="barn(inVertical)">
                                      <p:cBhvr>
                                        <p:cTn id="14" dur="500"/>
                                        <p:tgtEl>
                                          <p:spTgt spid="3">
                                            <p:txEl>
                                              <p:pRg st="4" end="4"/>
                                            </p:txEl>
                                          </p:spTgt>
                                        </p:tgtEl>
                                      </p:cBhvr>
                                    </p:animEffect>
                                  </p:childTnLst>
                                </p:cTn>
                              </p:par>
                            </p:childTnLst>
                          </p:cTn>
                        </p:par>
                        <p:par>
                          <p:cTn id="15" fill="hold">
                            <p:stCondLst>
                              <p:cond delay="1000"/>
                            </p:stCondLst>
                            <p:childTnLst>
                              <p:par>
                                <p:cTn id="16" presetID="42" presetClass="entr" presetSubtype="0" fill="hold" nodeType="after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1000"/>
                                        <p:tgtEl>
                                          <p:spTgt spid="4"/>
                                        </p:tgtEl>
                                      </p:cBhvr>
                                    </p:animEffect>
                                    <p:anim calcmode="lin" valueType="num">
                                      <p:cBhvr>
                                        <p:cTn id="19" dur="1000" fill="hold"/>
                                        <p:tgtEl>
                                          <p:spTgt spid="4"/>
                                        </p:tgtEl>
                                        <p:attrNameLst>
                                          <p:attrName>ppt_x</p:attrName>
                                        </p:attrNameLst>
                                      </p:cBhvr>
                                      <p:tavLst>
                                        <p:tav tm="0">
                                          <p:val>
                                            <p:strVal val="#ppt_x"/>
                                          </p:val>
                                        </p:tav>
                                        <p:tav tm="100000">
                                          <p:val>
                                            <p:strVal val="#ppt_x"/>
                                          </p:val>
                                        </p:tav>
                                      </p:tavLst>
                                    </p:anim>
                                    <p:anim calcmode="lin" valueType="num">
                                      <p:cBhvr>
                                        <p:cTn id="20"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a:extLst>
              <a:ext uri="{FF2B5EF4-FFF2-40B4-BE49-F238E27FC236}">
                <a16:creationId xmlns:a16="http://schemas.microsoft.com/office/drawing/2014/main" id="{C977BFBB-B9FB-4BF4-9E5C-8C2164C2D3E3}"/>
              </a:ext>
            </a:extLst>
          </p:cNvPr>
          <p:cNvSpPr/>
          <p:nvPr/>
        </p:nvSpPr>
        <p:spPr>
          <a:xfrm>
            <a:off x="0" y="1674094"/>
            <a:ext cx="5219117" cy="5198154"/>
          </a:xfrm>
          <a:prstGeom prst="rect">
            <a:avLst/>
          </a:prstGeom>
        </p:spPr>
        <p:txBody>
          <a:bodyPr wrap="square">
            <a:spAutoFit/>
          </a:bodyPr>
          <a:lstStyle/>
          <a:p>
            <a:pPr marL="342900" lvl="0" indent="-342900" algn="just">
              <a:lnSpc>
                <a:spcPct val="107000"/>
              </a:lnSpc>
              <a:buFont typeface="Symbol" panose="05050102010706020507" pitchFamily="18" charset="2"/>
              <a:buChar char=""/>
            </a:pPr>
            <a:endParaRPr lang="es-CO" sz="2400" dirty="0">
              <a:latin typeface="Segoe UI" panose="020B0502040204020203" pitchFamily="34" charset="0"/>
              <a:ea typeface="Calibri" panose="020F0502020204030204" pitchFamily="34" charset="0"/>
              <a:cs typeface="Segoe UI" panose="020B0502040204020203" pitchFamily="34" charset="0"/>
            </a:endParaRPr>
          </a:p>
          <a:p>
            <a:pPr marL="342900" lvl="0" indent="-342900" algn="just">
              <a:lnSpc>
                <a:spcPct val="107000"/>
              </a:lnSpc>
              <a:buFont typeface="Symbol" panose="05050102010706020507" pitchFamily="18" charset="2"/>
              <a:buChar char=""/>
            </a:pPr>
            <a:endParaRPr lang="es-CO" sz="2400" dirty="0">
              <a:latin typeface="Segoe UI" panose="020B0502040204020203" pitchFamily="34" charset="0"/>
              <a:ea typeface="Calibri" panose="020F0502020204030204" pitchFamily="34" charset="0"/>
              <a:cs typeface="Segoe UI" panose="020B0502040204020203" pitchFamily="34" charset="0"/>
            </a:endParaRPr>
          </a:p>
          <a:p>
            <a:pPr marL="457200" lvl="0" indent="-457200" algn="just">
              <a:lnSpc>
                <a:spcPct val="107000"/>
              </a:lnSpc>
              <a:buFont typeface="Wingdings" panose="05000000000000000000" pitchFamily="2" charset="2"/>
              <a:buChar char="v"/>
            </a:pPr>
            <a:r>
              <a:rPr lang="es-CO" sz="2400" dirty="0">
                <a:solidFill>
                  <a:schemeClr val="tx1">
                    <a:lumMod val="65000"/>
                    <a:lumOff val="35000"/>
                  </a:schemeClr>
                </a:solidFill>
                <a:latin typeface="Arial Rounded MT Bold" panose="020F0704030504030204" pitchFamily="34" charset="0"/>
                <a:ea typeface="Calibri" panose="020F0502020204030204" pitchFamily="34" charset="0"/>
                <a:cs typeface="Segoe UI" panose="020B0502040204020203" pitchFamily="34" charset="0"/>
              </a:rPr>
              <a:t>Brindar un buen servicio al cliente y satisfacer sus necesidades, para de esta manera lograr que regresen, recomienden al SENA y lograr un buen beneficio.</a:t>
            </a:r>
          </a:p>
          <a:p>
            <a:pPr lvl="0" algn="just">
              <a:lnSpc>
                <a:spcPct val="107000"/>
              </a:lnSpc>
            </a:pPr>
            <a:endParaRPr lang="es-CO" sz="2400" dirty="0">
              <a:solidFill>
                <a:schemeClr val="tx1">
                  <a:lumMod val="65000"/>
                  <a:lumOff val="35000"/>
                </a:schemeClr>
              </a:solidFill>
              <a:latin typeface="Arial Rounded MT Bold" panose="020F0704030504030204" pitchFamily="34" charset="0"/>
              <a:ea typeface="Calibri" panose="020F0502020204030204" pitchFamily="34" charset="0"/>
              <a:cs typeface="Segoe UI" panose="020B0502040204020203" pitchFamily="34" charset="0"/>
            </a:endParaRPr>
          </a:p>
          <a:p>
            <a:pPr marL="457200" lvl="0" indent="-457200" algn="just">
              <a:lnSpc>
                <a:spcPct val="107000"/>
              </a:lnSpc>
              <a:spcAft>
                <a:spcPts val="800"/>
              </a:spcAft>
              <a:buFont typeface="Wingdings" panose="05000000000000000000" pitchFamily="2" charset="2"/>
              <a:buChar char="v"/>
            </a:pPr>
            <a:r>
              <a:rPr lang="es-CO" sz="2400" dirty="0">
                <a:solidFill>
                  <a:schemeClr val="tx1">
                    <a:lumMod val="65000"/>
                    <a:lumOff val="35000"/>
                  </a:schemeClr>
                </a:solidFill>
                <a:latin typeface="Arial Rounded MT Bold" panose="020F0704030504030204" pitchFamily="34" charset="0"/>
                <a:ea typeface="Calibri" panose="020F0502020204030204" pitchFamily="34" charset="0"/>
                <a:cs typeface="Segoe UI" panose="020B0502040204020203" pitchFamily="34" charset="0"/>
              </a:rPr>
              <a:t>Ser reconocidos como una empresa pionera en cambios y beneficios para usuarios internos y externos.</a:t>
            </a:r>
            <a:endParaRPr lang="es-CO" sz="2400" dirty="0">
              <a:solidFill>
                <a:schemeClr val="tx1">
                  <a:lumMod val="65000"/>
                  <a:lumOff val="35000"/>
                </a:schemeClr>
              </a:solidFill>
              <a:effectLst/>
              <a:latin typeface="Arial Rounded MT Bold" panose="020F0704030504030204" pitchFamily="34" charset="0"/>
              <a:ea typeface="Calibri" panose="020F0502020204030204" pitchFamily="34" charset="0"/>
              <a:cs typeface="Segoe UI" panose="020B0502040204020203" pitchFamily="34" charset="0"/>
            </a:endParaRPr>
          </a:p>
        </p:txBody>
      </p:sp>
      <p:pic>
        <p:nvPicPr>
          <p:cNvPr id="4" name="Imagen 3">
            <a:extLst>
              <a:ext uri="{FF2B5EF4-FFF2-40B4-BE49-F238E27FC236}">
                <a16:creationId xmlns:a16="http://schemas.microsoft.com/office/drawing/2014/main" id="{9A62EAFE-6BF1-4218-9E1B-0B5908B224D0}"/>
              </a:ext>
            </a:extLst>
          </p:cNvPr>
          <p:cNvPicPr>
            <a:picLocks noChangeAspect="1"/>
          </p:cNvPicPr>
          <p:nvPr/>
        </p:nvPicPr>
        <p:blipFill>
          <a:blip r:embed="rId2"/>
          <a:stretch>
            <a:fillRect/>
          </a:stretch>
        </p:blipFill>
        <p:spPr>
          <a:xfrm>
            <a:off x="5608680" y="3091485"/>
            <a:ext cx="3085154" cy="2587548"/>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
        <p:nvSpPr>
          <p:cNvPr id="5" name="Rectángulo 4">
            <a:extLst>
              <a:ext uri="{FF2B5EF4-FFF2-40B4-BE49-F238E27FC236}">
                <a16:creationId xmlns:a16="http://schemas.microsoft.com/office/drawing/2014/main" id="{ED13C084-A253-4754-BC0C-65B78555B903}"/>
              </a:ext>
            </a:extLst>
          </p:cNvPr>
          <p:cNvSpPr/>
          <p:nvPr/>
        </p:nvSpPr>
        <p:spPr>
          <a:xfrm>
            <a:off x="1252186" y="592917"/>
            <a:ext cx="9045527" cy="702500"/>
          </a:xfrm>
          <a:prstGeom prst="rect">
            <a:avLst/>
          </a:prstGeom>
        </p:spPr>
        <p:txBody>
          <a:bodyPr wrap="square">
            <a:spAutoFit/>
          </a:bodyPr>
          <a:lstStyle/>
          <a:p>
            <a:pPr marL="781050">
              <a:lnSpc>
                <a:spcPct val="107000"/>
              </a:lnSpc>
              <a:spcAft>
                <a:spcPts val="800"/>
              </a:spcAft>
            </a:pPr>
            <a:r>
              <a:rPr lang="es-CO" sz="4000" b="1" i="1" u="sng" dirty="0">
                <a:solidFill>
                  <a:schemeClr val="bg1"/>
                </a:solidFill>
                <a:effectLst>
                  <a:glow rad="101600">
                    <a:srgbClr val="002060">
                      <a:alpha val="60000"/>
                    </a:srgbClr>
                  </a:glow>
                </a:effectLst>
                <a:latin typeface="Segoe UI" panose="020B0502040204020203" pitchFamily="34" charset="0"/>
                <a:ea typeface="Calibri" panose="020F0502020204030204" pitchFamily="34" charset="0"/>
                <a:cs typeface="Segoe UI" panose="020B0502040204020203" pitchFamily="34" charset="0"/>
              </a:rPr>
              <a:t>OBJETIVOS SOCIALES </a:t>
            </a:r>
            <a:endParaRPr lang="es-CO" sz="4000" dirty="0">
              <a:solidFill>
                <a:schemeClr val="bg1"/>
              </a:solidFill>
              <a:effectLst>
                <a:glow rad="101600">
                  <a:srgbClr val="002060">
                    <a:alpha val="60000"/>
                  </a:srgbClr>
                </a:glow>
              </a:effectLst>
              <a:latin typeface="Segoe UI" panose="020B0502040204020203" pitchFamily="34" charset="0"/>
              <a:ea typeface="Calibri" panose="020F0502020204030204" pitchFamily="34" charset="0"/>
              <a:cs typeface="Segoe UI" panose="020B0502040204020203" pitchFamily="34" charset="0"/>
            </a:endParaRPr>
          </a:p>
        </p:txBody>
      </p:sp>
      <p:sp>
        <p:nvSpPr>
          <p:cNvPr id="7" name="CuadroTexto 6">
            <a:extLst>
              <a:ext uri="{FF2B5EF4-FFF2-40B4-BE49-F238E27FC236}">
                <a16:creationId xmlns:a16="http://schemas.microsoft.com/office/drawing/2014/main" id="{84D73D31-082E-4414-B6B8-7D27F2E18E3D}"/>
              </a:ext>
            </a:extLst>
          </p:cNvPr>
          <p:cNvSpPr txBox="1"/>
          <p:nvPr/>
        </p:nvSpPr>
        <p:spPr>
          <a:xfrm>
            <a:off x="6218199" y="6550223"/>
            <a:ext cx="2925801" cy="307777"/>
          </a:xfrm>
          <a:prstGeom prst="rect">
            <a:avLst/>
          </a:prstGeom>
          <a:noFill/>
        </p:spPr>
        <p:txBody>
          <a:bodyPr wrap="none" rtlCol="0">
            <a:spAutoFit/>
          </a:bodyPr>
          <a:lstStyle/>
          <a:p>
            <a:r>
              <a:rPr lang="es-CO" b="1" dirty="0">
                <a:latin typeface="Arial Rounded MT Bold" panose="020F0704030504030204" pitchFamily="34" charset="0"/>
              </a:rPr>
              <a:t>OBJETIVOS METODOLÓGICOS</a:t>
            </a:r>
          </a:p>
        </p:txBody>
      </p:sp>
      <p:pic>
        <p:nvPicPr>
          <p:cNvPr id="8" name="Imagen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47315" y="1890583"/>
            <a:ext cx="773934" cy="746778"/>
          </a:xfrm>
          <a:prstGeom prst="rect">
            <a:avLst/>
          </a:prstGeom>
        </p:spPr>
      </p:pic>
    </p:spTree>
    <p:extLst>
      <p:ext uri="{BB962C8B-B14F-4D97-AF65-F5344CB8AC3E}">
        <p14:creationId xmlns:p14="http://schemas.microsoft.com/office/powerpoint/2010/main" val="3476255689"/>
      </p:ext>
    </p:extLst>
  </p:cSld>
  <p:clrMapOvr>
    <a:masterClrMapping/>
  </p:clrMapOvr>
  <mc:AlternateContent xmlns:mc="http://schemas.openxmlformats.org/markup-compatibility/2006" xmlns:p14="http://schemas.microsoft.com/office/powerpoint/2010/main">
    <mc:Choice Requires="p14">
      <p:transition spd="slow" p14:dur="2000">
        <p:comb dir="vert"/>
      </p:transition>
    </mc:Choice>
    <mc:Fallback xmlns="">
      <p:transition spd="slow">
        <p:comb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par>
                          <p:cTn id="7" fill="hold">
                            <p:stCondLst>
                              <p:cond delay="0"/>
                            </p:stCondLst>
                            <p:childTnLst>
                              <p:par>
                                <p:cTn id="8" presetID="16" presetClass="entr" presetSubtype="21" fill="hold" nodeType="after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barn(inVertical)">
                                      <p:cBhvr>
                                        <p:cTn id="10" dur="500"/>
                                        <p:tgtEl>
                                          <p:spTgt spid="3">
                                            <p:txEl>
                                              <p:pRg st="2" end="2"/>
                                            </p:txEl>
                                          </p:spTgt>
                                        </p:tgtEl>
                                      </p:cBhvr>
                                    </p:animEffect>
                                  </p:childTnLst>
                                </p:cTn>
                              </p:par>
                            </p:childTnLst>
                          </p:cTn>
                        </p:par>
                        <p:par>
                          <p:cTn id="11" fill="hold">
                            <p:stCondLst>
                              <p:cond delay="500"/>
                            </p:stCondLst>
                            <p:childTnLst>
                              <p:par>
                                <p:cTn id="12" presetID="16" presetClass="entr" presetSubtype="21" fill="hold" nodeType="afterEffect">
                                  <p:stCondLst>
                                    <p:cond delay="0"/>
                                  </p:stCondLst>
                                  <p:childTnLst>
                                    <p:set>
                                      <p:cBhvr>
                                        <p:cTn id="13" dur="1" fill="hold">
                                          <p:stCondLst>
                                            <p:cond delay="0"/>
                                          </p:stCondLst>
                                        </p:cTn>
                                        <p:tgtEl>
                                          <p:spTgt spid="3">
                                            <p:txEl>
                                              <p:pRg st="4" end="4"/>
                                            </p:txEl>
                                          </p:spTgt>
                                        </p:tgtEl>
                                        <p:attrNameLst>
                                          <p:attrName>style.visibility</p:attrName>
                                        </p:attrNameLst>
                                      </p:cBhvr>
                                      <p:to>
                                        <p:strVal val="visible"/>
                                      </p:to>
                                    </p:set>
                                    <p:animEffect transition="in" filter="barn(inVertical)">
                                      <p:cBhvr>
                                        <p:cTn id="14" dur="500"/>
                                        <p:tgtEl>
                                          <p:spTgt spid="3">
                                            <p:txEl>
                                              <p:pRg st="4" end="4"/>
                                            </p:txEl>
                                          </p:spTgt>
                                        </p:tgtEl>
                                      </p:cBhvr>
                                    </p:animEffect>
                                  </p:childTnLst>
                                </p:cTn>
                              </p:par>
                            </p:childTnLst>
                          </p:cTn>
                        </p:par>
                        <p:par>
                          <p:cTn id="15" fill="hold">
                            <p:stCondLst>
                              <p:cond delay="1000"/>
                            </p:stCondLst>
                            <p:childTnLst>
                              <p:par>
                                <p:cTn id="16" presetID="42" presetClass="entr" presetSubtype="0" fill="hold" nodeType="after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1000"/>
                                        <p:tgtEl>
                                          <p:spTgt spid="4"/>
                                        </p:tgtEl>
                                      </p:cBhvr>
                                    </p:animEffect>
                                    <p:anim calcmode="lin" valueType="num">
                                      <p:cBhvr>
                                        <p:cTn id="19" dur="1000" fill="hold"/>
                                        <p:tgtEl>
                                          <p:spTgt spid="4"/>
                                        </p:tgtEl>
                                        <p:attrNameLst>
                                          <p:attrName>ppt_x</p:attrName>
                                        </p:attrNameLst>
                                      </p:cBhvr>
                                      <p:tavLst>
                                        <p:tav tm="0">
                                          <p:val>
                                            <p:strVal val="#ppt_x"/>
                                          </p:val>
                                        </p:tav>
                                        <p:tav tm="100000">
                                          <p:val>
                                            <p:strVal val="#ppt_x"/>
                                          </p:val>
                                        </p:tav>
                                      </p:tavLst>
                                    </p:anim>
                                    <p:anim calcmode="lin" valueType="num">
                                      <p:cBhvr>
                                        <p:cTn id="20"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149;p16">
            <a:extLst>
              <a:ext uri="{FF2B5EF4-FFF2-40B4-BE49-F238E27FC236}">
                <a16:creationId xmlns:a16="http://schemas.microsoft.com/office/drawing/2014/main" id="{011A4A3B-4DCF-47D8-9E50-BE6658E4E57E}"/>
              </a:ext>
            </a:extLst>
          </p:cNvPr>
          <p:cNvSpPr/>
          <p:nvPr/>
        </p:nvSpPr>
        <p:spPr>
          <a:xfrm>
            <a:off x="-43035" y="609051"/>
            <a:ext cx="9230070" cy="584775"/>
          </a:xfrm>
          <a:prstGeom prst="rect">
            <a:avLst/>
          </a:prstGeom>
          <a:noFill/>
          <a:ln>
            <a:noFill/>
          </a:ln>
        </p:spPr>
        <p:txBody>
          <a:bodyPr spcFirstLastPara="1" wrap="square" lIns="91425" tIns="45700" rIns="91425" bIns="45700" anchor="t" anchorCtr="0">
            <a:noAutofit/>
          </a:bodyPr>
          <a:lstStyle/>
          <a:p>
            <a:pPr lvl="0" algn="ctr">
              <a:lnSpc>
                <a:spcPct val="115000"/>
              </a:lnSpc>
              <a:buSzPts val="2400"/>
            </a:pPr>
            <a:r>
              <a:rPr lang="es-ES" sz="4000" b="1" dirty="0">
                <a:solidFill>
                  <a:schemeClr val="bg1"/>
                </a:solidFill>
                <a:effectLst>
                  <a:glow rad="101600">
                    <a:srgbClr val="002060">
                      <a:alpha val="60000"/>
                    </a:srgbClr>
                  </a:glow>
                </a:effectLst>
                <a:latin typeface="Segoe UI" panose="020B0502040204020203" pitchFamily="34" charset="0"/>
                <a:ea typeface="Times New Roman"/>
                <a:cs typeface="Segoe UI" panose="020B0502040204020203" pitchFamily="34" charset="0"/>
                <a:sym typeface="Times New Roman"/>
              </a:rPr>
              <a:t>PLANTEAMIENTO DEL PROBLEMA</a:t>
            </a:r>
          </a:p>
        </p:txBody>
      </p:sp>
      <p:sp>
        <p:nvSpPr>
          <p:cNvPr id="4" name="CuadroTexto 3">
            <a:extLst>
              <a:ext uri="{FF2B5EF4-FFF2-40B4-BE49-F238E27FC236}">
                <a16:creationId xmlns:a16="http://schemas.microsoft.com/office/drawing/2014/main" id="{06B6CE28-C432-4792-8CF2-DFB2D62FCFB8}"/>
              </a:ext>
            </a:extLst>
          </p:cNvPr>
          <p:cNvSpPr txBox="1"/>
          <p:nvPr/>
        </p:nvSpPr>
        <p:spPr>
          <a:xfrm>
            <a:off x="589180" y="2359850"/>
            <a:ext cx="7316864" cy="1569660"/>
          </a:xfrm>
          <a:prstGeom prst="rect">
            <a:avLst/>
          </a:prstGeom>
          <a:noFill/>
        </p:spPr>
        <p:txBody>
          <a:bodyPr wrap="square" rtlCol="0">
            <a:spAutoFit/>
          </a:bodyPr>
          <a:lstStyle/>
          <a:p>
            <a:pPr algn="just"/>
            <a:r>
              <a:rPr lang="es-CO" sz="2400" dirty="0">
                <a:solidFill>
                  <a:schemeClr val="tx1">
                    <a:lumMod val="65000"/>
                    <a:lumOff val="35000"/>
                  </a:schemeClr>
                </a:solidFill>
                <a:latin typeface="Arial Rounded MT Bold" panose="020F0704030504030204" pitchFamily="34" charset="0"/>
              </a:rPr>
              <a:t>Teniendo en cuenta las encuestas realizadas a los funcionarios del CEET se evidencia una problemática a la hora de expedir su certificado laboral   </a:t>
            </a:r>
          </a:p>
        </p:txBody>
      </p:sp>
      <p:sp>
        <p:nvSpPr>
          <p:cNvPr id="6" name="CuadroTexto 5">
            <a:extLst>
              <a:ext uri="{FF2B5EF4-FFF2-40B4-BE49-F238E27FC236}">
                <a16:creationId xmlns:a16="http://schemas.microsoft.com/office/drawing/2014/main" id="{743E97C1-AED0-448E-9AB9-6F1979DC6125}"/>
              </a:ext>
            </a:extLst>
          </p:cNvPr>
          <p:cNvSpPr txBox="1"/>
          <p:nvPr/>
        </p:nvSpPr>
        <p:spPr>
          <a:xfrm>
            <a:off x="5945442" y="6550223"/>
            <a:ext cx="3241593" cy="307777"/>
          </a:xfrm>
          <a:prstGeom prst="rect">
            <a:avLst/>
          </a:prstGeom>
          <a:noFill/>
        </p:spPr>
        <p:txBody>
          <a:bodyPr wrap="none" rtlCol="0">
            <a:spAutoFit/>
          </a:bodyPr>
          <a:lstStyle/>
          <a:p>
            <a:r>
              <a:rPr lang="es-CO" b="1" dirty="0">
                <a:latin typeface="Arial Rounded MT Bold" panose="020F0704030504030204" pitchFamily="34" charset="0"/>
              </a:rPr>
              <a:t>PLANTEAMIENTO DEL PROBLEMA</a:t>
            </a:r>
          </a:p>
        </p:txBody>
      </p:sp>
      <p:pic>
        <p:nvPicPr>
          <p:cNvPr id="2" name="Imagen 1">
            <a:extLst>
              <a:ext uri="{FF2B5EF4-FFF2-40B4-BE49-F238E27FC236}">
                <a16:creationId xmlns:a16="http://schemas.microsoft.com/office/drawing/2014/main" id="{0394EC30-6384-435B-9766-397DB22ADBDA}"/>
              </a:ext>
            </a:extLst>
          </p:cNvPr>
          <p:cNvPicPr>
            <a:picLocks noChangeAspect="1"/>
          </p:cNvPicPr>
          <p:nvPr/>
        </p:nvPicPr>
        <p:blipFill>
          <a:blip r:embed="rId2"/>
          <a:stretch>
            <a:fillRect/>
          </a:stretch>
        </p:blipFill>
        <p:spPr>
          <a:xfrm>
            <a:off x="1037447" y="3814539"/>
            <a:ext cx="7143750" cy="2505075"/>
          </a:xfrm>
          <a:prstGeom prst="rect">
            <a:avLst/>
          </a:prstGeom>
        </p:spPr>
      </p:pic>
      <p:pic>
        <p:nvPicPr>
          <p:cNvPr id="7" name="Imagen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47315" y="1890583"/>
            <a:ext cx="773934" cy="746778"/>
          </a:xfrm>
          <a:prstGeom prst="rect">
            <a:avLst/>
          </a:prstGeom>
        </p:spPr>
      </p:pic>
    </p:spTree>
    <p:extLst>
      <p:ext uri="{BB962C8B-B14F-4D97-AF65-F5344CB8AC3E}">
        <p14:creationId xmlns:p14="http://schemas.microsoft.com/office/powerpoint/2010/main" val="668093189"/>
      </p:ext>
    </p:extLst>
  </p:cSld>
  <p:clrMapOvr>
    <a:masterClrMapping/>
  </p:clrMapOvr>
  <mc:AlternateContent xmlns:mc="http://schemas.openxmlformats.org/markup-compatibility/2006" xmlns:p14="http://schemas.microsoft.com/office/powerpoint/2010/main">
    <mc:Choice Requires="p14">
      <p:transition spd="slow" p14:dur="2000">
        <p:comb/>
      </p:transition>
    </mc:Choice>
    <mc:Fallback xmlns="">
      <p:transition spd="slow">
        <p:comb/>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2" name="Google Shape;162;p17"/>
          <p:cNvSpPr/>
          <p:nvPr/>
        </p:nvSpPr>
        <p:spPr>
          <a:xfrm>
            <a:off x="84763" y="2945181"/>
            <a:ext cx="6716555" cy="64633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400" b="0" i="0" u="none" strike="noStrike" cap="none" dirty="0">
              <a:solidFill>
                <a:srgbClr val="000000"/>
              </a:solidFill>
              <a:latin typeface="Arial"/>
              <a:ea typeface="Arial"/>
              <a:cs typeface="Arial"/>
              <a:sym typeface="Arial"/>
            </a:endParaRPr>
          </a:p>
        </p:txBody>
      </p:sp>
      <p:sp>
        <p:nvSpPr>
          <p:cNvPr id="163" name="Google Shape;163;p17"/>
          <p:cNvSpPr/>
          <p:nvPr/>
        </p:nvSpPr>
        <p:spPr>
          <a:xfrm>
            <a:off x="401765" y="2357072"/>
            <a:ext cx="7779432" cy="1645920"/>
          </a:xfrm>
          <a:prstGeom prst="rect">
            <a:avLst/>
          </a:prstGeom>
          <a:noFill/>
          <a:ln>
            <a:noFill/>
          </a:ln>
        </p:spPr>
        <p:txBody>
          <a:bodyPr spcFirstLastPara="1" wrap="square" lIns="91425" tIns="45700" rIns="91425" bIns="45700" anchor="t" anchorCtr="0">
            <a:noAutofit/>
          </a:bodyPr>
          <a:lstStyle/>
          <a:p>
            <a:pPr algn="just"/>
            <a:r>
              <a:rPr lang="es-CO" sz="2400" dirty="0">
                <a:solidFill>
                  <a:schemeClr val="tx1">
                    <a:lumMod val="65000"/>
                    <a:lumOff val="35000"/>
                  </a:schemeClr>
                </a:solidFill>
                <a:latin typeface="Arial Rounded MT Bold" panose="020F0704030504030204" pitchFamily="34" charset="0"/>
              </a:rPr>
              <a:t>El interés que gran parte de los funcionarios muestran respecto al certificado y todo lo que tiene que ver con esta ha sido clave para proyectar la realización de promover la plataforma a través de una página web.</a:t>
            </a:r>
          </a:p>
          <a:p>
            <a:pPr algn="just"/>
            <a:endParaRPr lang="es-CO" sz="2000" dirty="0">
              <a:latin typeface="+mn-lt"/>
            </a:endParaRPr>
          </a:p>
          <a:p>
            <a:pPr algn="just"/>
            <a:endParaRPr lang="es-CO" dirty="0"/>
          </a:p>
        </p:txBody>
      </p:sp>
      <p:sp>
        <p:nvSpPr>
          <p:cNvPr id="165" name="Google Shape;165;p17"/>
          <p:cNvSpPr/>
          <p:nvPr/>
        </p:nvSpPr>
        <p:spPr>
          <a:xfrm>
            <a:off x="1018243" y="609050"/>
            <a:ext cx="7107513" cy="584775"/>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3200"/>
              <a:buFont typeface="Arial"/>
              <a:buNone/>
            </a:pPr>
            <a:r>
              <a:rPr lang="es-ES" sz="4000" b="1" dirty="0">
                <a:solidFill>
                  <a:schemeClr val="lt1"/>
                </a:solidFill>
                <a:effectLst>
                  <a:glow rad="101600">
                    <a:srgbClr val="002060">
                      <a:alpha val="60000"/>
                    </a:srgbClr>
                  </a:glow>
                </a:effectLst>
                <a:latin typeface="Segoe UI" panose="020B0502040204020203" pitchFamily="34" charset="0"/>
                <a:cs typeface="Segoe UI" panose="020B0502040204020203" pitchFamily="34" charset="0"/>
              </a:rPr>
              <a:t>JUSTIFICACIÓN</a:t>
            </a:r>
            <a:endParaRPr sz="4000" b="0" i="0" u="none" strike="noStrike" cap="none" dirty="0">
              <a:solidFill>
                <a:schemeClr val="lt1"/>
              </a:solidFill>
              <a:effectLst>
                <a:glow rad="101600">
                  <a:srgbClr val="002060">
                    <a:alpha val="60000"/>
                  </a:srgbClr>
                </a:glow>
              </a:effectLst>
              <a:latin typeface="Segoe UI" panose="020B0502040204020203" pitchFamily="34" charset="0"/>
              <a:cs typeface="Segoe UI" panose="020B0502040204020203" pitchFamily="34" charset="0"/>
              <a:sym typeface="Arial"/>
            </a:endParaRPr>
          </a:p>
        </p:txBody>
      </p:sp>
      <p:sp>
        <p:nvSpPr>
          <p:cNvPr id="6" name="CuadroTexto 5">
            <a:extLst>
              <a:ext uri="{FF2B5EF4-FFF2-40B4-BE49-F238E27FC236}">
                <a16:creationId xmlns:a16="http://schemas.microsoft.com/office/drawing/2014/main" id="{1A46A2CB-6D77-4B89-A69A-5FD282C79841}"/>
              </a:ext>
            </a:extLst>
          </p:cNvPr>
          <p:cNvSpPr txBox="1"/>
          <p:nvPr/>
        </p:nvSpPr>
        <p:spPr>
          <a:xfrm>
            <a:off x="7535867" y="6550223"/>
            <a:ext cx="1608133" cy="307777"/>
          </a:xfrm>
          <a:prstGeom prst="rect">
            <a:avLst/>
          </a:prstGeom>
          <a:noFill/>
        </p:spPr>
        <p:txBody>
          <a:bodyPr wrap="none" rtlCol="0">
            <a:spAutoFit/>
          </a:bodyPr>
          <a:lstStyle/>
          <a:p>
            <a:r>
              <a:rPr lang="es-CO" b="1" dirty="0">
                <a:latin typeface="Arial Rounded MT Bold" panose="020F0704030504030204" pitchFamily="34" charset="0"/>
              </a:rPr>
              <a:t>JUSTIFICACIÓN</a:t>
            </a:r>
          </a:p>
        </p:txBody>
      </p:sp>
      <p:pic>
        <p:nvPicPr>
          <p:cNvPr id="2" name="Imagen 1">
            <a:extLst>
              <a:ext uri="{FF2B5EF4-FFF2-40B4-BE49-F238E27FC236}">
                <a16:creationId xmlns:a16="http://schemas.microsoft.com/office/drawing/2014/main" id="{3DB37F7F-CF0E-4464-898D-B12A2FF6A88B}"/>
              </a:ext>
            </a:extLst>
          </p:cNvPr>
          <p:cNvPicPr>
            <a:picLocks noChangeAspect="1"/>
          </p:cNvPicPr>
          <p:nvPr/>
        </p:nvPicPr>
        <p:blipFill>
          <a:blip r:embed="rId3"/>
          <a:stretch>
            <a:fillRect/>
          </a:stretch>
        </p:blipFill>
        <p:spPr>
          <a:xfrm>
            <a:off x="2372458" y="4414472"/>
            <a:ext cx="4399083" cy="2199542"/>
          </a:xfrm>
          <a:prstGeom prst="rect">
            <a:avLst/>
          </a:prstGeom>
        </p:spPr>
      </p:pic>
      <p:pic>
        <p:nvPicPr>
          <p:cNvPr id="8" name="Imagen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47315" y="1890583"/>
            <a:ext cx="773934" cy="746778"/>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p:comb dir="vert"/>
      </p:transition>
    </mc:Choice>
    <mc:Fallback xmlns="">
      <p:transition spd="slow">
        <p:comb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6376CF23-4F91-46FD-AF5B-103F4F5791EF}"/>
              </a:ext>
            </a:extLst>
          </p:cNvPr>
          <p:cNvSpPr/>
          <p:nvPr/>
        </p:nvSpPr>
        <p:spPr>
          <a:xfrm>
            <a:off x="538724" y="3047896"/>
            <a:ext cx="8066552" cy="1569660"/>
          </a:xfrm>
          <a:prstGeom prst="rect">
            <a:avLst/>
          </a:prstGeom>
        </p:spPr>
        <p:txBody>
          <a:bodyPr wrap="square">
            <a:spAutoFit/>
          </a:bodyPr>
          <a:lstStyle/>
          <a:p>
            <a:pPr algn="just">
              <a:buSzPts val="1800"/>
            </a:pPr>
            <a:r>
              <a:rPr lang="es-CO" sz="2400" dirty="0">
                <a:solidFill>
                  <a:schemeClr val="tx1">
                    <a:lumMod val="65000"/>
                    <a:lumOff val="35000"/>
                  </a:schemeClr>
                </a:solidFill>
                <a:latin typeface="Arial Rounded MT Bold" panose="020F0704030504030204" pitchFamily="34" charset="0"/>
                <a:ea typeface="Times New Roman" panose="02020603050405020304" pitchFamily="18" charset="0"/>
              </a:rPr>
              <a:t>La finalidad de este proyecto es implementar un sistema de emisión de certificados para satisfacer la necesidad y requerimiento de contratistas y personal administrativo.</a:t>
            </a:r>
          </a:p>
        </p:txBody>
      </p:sp>
      <p:sp>
        <p:nvSpPr>
          <p:cNvPr id="3" name="Google Shape;204;p21">
            <a:extLst>
              <a:ext uri="{FF2B5EF4-FFF2-40B4-BE49-F238E27FC236}">
                <a16:creationId xmlns:a16="http://schemas.microsoft.com/office/drawing/2014/main" id="{3F9F8738-FC83-47AE-A765-50189E6682DF}"/>
              </a:ext>
            </a:extLst>
          </p:cNvPr>
          <p:cNvSpPr/>
          <p:nvPr/>
        </p:nvSpPr>
        <p:spPr>
          <a:xfrm>
            <a:off x="228600" y="597876"/>
            <a:ext cx="8686799" cy="610883"/>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3200"/>
              <a:buFont typeface="Arial"/>
              <a:buNone/>
            </a:pPr>
            <a:r>
              <a:rPr lang="es-ES" sz="4000" b="1" dirty="0">
                <a:solidFill>
                  <a:schemeClr val="lt1"/>
                </a:solidFill>
                <a:effectLst>
                  <a:glow rad="101600">
                    <a:srgbClr val="002060">
                      <a:alpha val="60000"/>
                    </a:srgbClr>
                  </a:glow>
                </a:effectLst>
                <a:latin typeface="Arial Rounded MT Bold" panose="020F0704030504030204" pitchFamily="34" charset="0"/>
                <a:ea typeface="Calibri"/>
              </a:rPr>
              <a:t>ALCANCE DEL PROYECTO</a:t>
            </a:r>
            <a:endParaRPr sz="4000" b="1" i="0" u="none" strike="noStrike" cap="none" dirty="0">
              <a:solidFill>
                <a:schemeClr val="lt1"/>
              </a:solidFill>
              <a:effectLst>
                <a:glow rad="101600">
                  <a:srgbClr val="002060">
                    <a:alpha val="60000"/>
                  </a:srgbClr>
                </a:glow>
              </a:effectLst>
              <a:latin typeface="Arial Rounded MT Bold" panose="020F0704030504030204" pitchFamily="34" charset="0"/>
              <a:ea typeface="Calibri"/>
              <a:cs typeface="Calibri"/>
              <a:sym typeface="Calibri"/>
            </a:endParaRPr>
          </a:p>
        </p:txBody>
      </p:sp>
      <p:sp>
        <p:nvSpPr>
          <p:cNvPr id="5" name="CuadroTexto 4">
            <a:extLst>
              <a:ext uri="{FF2B5EF4-FFF2-40B4-BE49-F238E27FC236}">
                <a16:creationId xmlns:a16="http://schemas.microsoft.com/office/drawing/2014/main" id="{B31D82C8-091D-466D-B3CA-40D91545A3E6}"/>
              </a:ext>
            </a:extLst>
          </p:cNvPr>
          <p:cNvSpPr txBox="1"/>
          <p:nvPr/>
        </p:nvSpPr>
        <p:spPr>
          <a:xfrm>
            <a:off x="2849977" y="2131705"/>
            <a:ext cx="3964547" cy="646331"/>
          </a:xfrm>
          <a:prstGeom prst="rect">
            <a:avLst/>
          </a:prstGeom>
          <a:noFill/>
        </p:spPr>
        <p:txBody>
          <a:bodyPr wrap="none" rtlCol="0">
            <a:spAutoFit/>
          </a:bodyPr>
          <a:lstStyle/>
          <a:p>
            <a:r>
              <a:rPr lang="es-CO" sz="3600" dirty="0">
                <a:solidFill>
                  <a:schemeClr val="accent5">
                    <a:lumMod val="75000"/>
                  </a:schemeClr>
                </a:solidFill>
                <a:effectLst>
                  <a:glow rad="228600">
                    <a:schemeClr val="accent1">
                      <a:satMod val="175000"/>
                      <a:alpha val="40000"/>
                    </a:schemeClr>
                  </a:glow>
                </a:effectLst>
                <a:latin typeface="Arial Rounded MT Bold" panose="020F0704030504030204" pitchFamily="34" charset="0"/>
              </a:rPr>
              <a:t>IDEA PRINCIPAL</a:t>
            </a:r>
          </a:p>
        </p:txBody>
      </p:sp>
      <p:pic>
        <p:nvPicPr>
          <p:cNvPr id="6" name="Imagen 5">
            <a:extLst>
              <a:ext uri="{FF2B5EF4-FFF2-40B4-BE49-F238E27FC236}">
                <a16:creationId xmlns:a16="http://schemas.microsoft.com/office/drawing/2014/main" id="{C2B353AC-CED5-4118-9701-D5E991F52A52}"/>
              </a:ext>
            </a:extLst>
          </p:cNvPr>
          <p:cNvPicPr>
            <a:picLocks noChangeAspect="1"/>
          </p:cNvPicPr>
          <p:nvPr/>
        </p:nvPicPr>
        <p:blipFill>
          <a:blip r:embed="rId2"/>
          <a:stretch>
            <a:fillRect/>
          </a:stretch>
        </p:blipFill>
        <p:spPr>
          <a:xfrm>
            <a:off x="2956414" y="4551010"/>
            <a:ext cx="3231172" cy="2111032"/>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
        <p:nvSpPr>
          <p:cNvPr id="8" name="CuadroTexto 7">
            <a:extLst>
              <a:ext uri="{FF2B5EF4-FFF2-40B4-BE49-F238E27FC236}">
                <a16:creationId xmlns:a16="http://schemas.microsoft.com/office/drawing/2014/main" id="{457D34C8-5001-49D4-B806-FBCA2F19A3C7}"/>
              </a:ext>
            </a:extLst>
          </p:cNvPr>
          <p:cNvSpPr txBox="1"/>
          <p:nvPr/>
        </p:nvSpPr>
        <p:spPr>
          <a:xfrm>
            <a:off x="6602920" y="6550223"/>
            <a:ext cx="2541080" cy="307777"/>
          </a:xfrm>
          <a:prstGeom prst="rect">
            <a:avLst/>
          </a:prstGeom>
          <a:noFill/>
        </p:spPr>
        <p:txBody>
          <a:bodyPr wrap="none" rtlCol="0">
            <a:spAutoFit/>
          </a:bodyPr>
          <a:lstStyle/>
          <a:p>
            <a:r>
              <a:rPr lang="es-CO" b="1" dirty="0">
                <a:latin typeface="Arial Rounded MT Bold" panose="020F0704030504030204" pitchFamily="34" charset="0"/>
              </a:rPr>
              <a:t>ALCANCE DEL PROYECTO</a:t>
            </a:r>
          </a:p>
        </p:txBody>
      </p:sp>
      <p:pic>
        <p:nvPicPr>
          <p:cNvPr id="9" name="Imagen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47315" y="1890583"/>
            <a:ext cx="773934" cy="746778"/>
          </a:xfrm>
          <a:prstGeom prst="rect">
            <a:avLst/>
          </a:prstGeom>
        </p:spPr>
      </p:pic>
    </p:spTree>
    <p:extLst>
      <p:ext uri="{BB962C8B-B14F-4D97-AF65-F5344CB8AC3E}">
        <p14:creationId xmlns:p14="http://schemas.microsoft.com/office/powerpoint/2010/main" val="3028053911"/>
      </p:ext>
    </p:extLst>
  </p:cSld>
  <p:clrMapOvr>
    <a:masterClrMapping/>
  </p:clrMapOvr>
  <mc:AlternateContent xmlns:mc="http://schemas.openxmlformats.org/markup-compatibility/2006" xmlns:p14="http://schemas.microsoft.com/office/powerpoint/2010/main">
    <mc:Choice Requires="p14">
      <p:transition spd="slow" p14:dur="2000">
        <p:comb/>
      </p:transition>
    </mc:Choice>
    <mc:Fallback xmlns="">
      <p:transition spd="slow">
        <p:comb/>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52A0CD11-1C64-41A2-AFC2-43A9F74231FF}"/>
              </a:ext>
            </a:extLst>
          </p:cNvPr>
          <p:cNvSpPr/>
          <p:nvPr/>
        </p:nvSpPr>
        <p:spPr>
          <a:xfrm>
            <a:off x="334920" y="2722009"/>
            <a:ext cx="4082335" cy="3416320"/>
          </a:xfrm>
          <a:prstGeom prst="rect">
            <a:avLst/>
          </a:prstGeom>
        </p:spPr>
        <p:txBody>
          <a:bodyPr wrap="square">
            <a:spAutoFit/>
          </a:bodyPr>
          <a:lstStyle/>
          <a:p>
            <a:pPr algn="just"/>
            <a:r>
              <a:rPr lang="es-CO" sz="2400" dirty="0">
                <a:solidFill>
                  <a:schemeClr val="tx1">
                    <a:lumMod val="65000"/>
                    <a:lumOff val="35000"/>
                  </a:schemeClr>
                </a:solidFill>
                <a:latin typeface="Arial Rounded MT Bold" panose="020F0704030504030204" pitchFamily="34" charset="0"/>
                <a:ea typeface="Times New Roman" panose="02020603050405020304" pitchFamily="18" charset="0"/>
              </a:rPr>
              <a:t>Centrarnos en buscar un sistema de mejora para el personal del Sena CEET sede Barrio Colombia, que requiere de manera urgente para llevar una trazabilidad y prestar un servicio de la manera más ágil y eficiente.</a:t>
            </a:r>
            <a:endParaRPr lang="es-CO" sz="2400" dirty="0">
              <a:solidFill>
                <a:schemeClr val="tx1">
                  <a:lumMod val="65000"/>
                  <a:lumOff val="35000"/>
                </a:schemeClr>
              </a:solidFill>
              <a:latin typeface="Arial Rounded MT Bold" panose="020F0704030504030204" pitchFamily="34" charset="0"/>
            </a:endParaRPr>
          </a:p>
        </p:txBody>
      </p:sp>
      <p:pic>
        <p:nvPicPr>
          <p:cNvPr id="8" name="Imagen 7">
            <a:extLst>
              <a:ext uri="{FF2B5EF4-FFF2-40B4-BE49-F238E27FC236}">
                <a16:creationId xmlns:a16="http://schemas.microsoft.com/office/drawing/2014/main" id="{4648DCD5-89F8-4183-A72F-FF5297AF9EB6}"/>
              </a:ext>
            </a:extLst>
          </p:cNvPr>
          <p:cNvPicPr>
            <a:picLocks noChangeAspect="1"/>
          </p:cNvPicPr>
          <p:nvPr/>
        </p:nvPicPr>
        <p:blipFill>
          <a:blip r:embed="rId2"/>
          <a:stretch>
            <a:fillRect/>
          </a:stretch>
        </p:blipFill>
        <p:spPr>
          <a:xfrm>
            <a:off x="4890112" y="3219193"/>
            <a:ext cx="3707650" cy="2421952"/>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
        <p:nvSpPr>
          <p:cNvPr id="9" name="Google Shape;204;p21">
            <a:extLst>
              <a:ext uri="{FF2B5EF4-FFF2-40B4-BE49-F238E27FC236}">
                <a16:creationId xmlns:a16="http://schemas.microsoft.com/office/drawing/2014/main" id="{DD305A2A-BB09-46AA-8FF5-24619180CF1E}"/>
              </a:ext>
            </a:extLst>
          </p:cNvPr>
          <p:cNvSpPr/>
          <p:nvPr/>
        </p:nvSpPr>
        <p:spPr>
          <a:xfrm>
            <a:off x="228600" y="597876"/>
            <a:ext cx="8686799" cy="610883"/>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3200"/>
              <a:buFont typeface="Arial"/>
              <a:buNone/>
            </a:pPr>
            <a:r>
              <a:rPr lang="es-ES" sz="4000" b="1" dirty="0">
                <a:solidFill>
                  <a:schemeClr val="lt1"/>
                </a:solidFill>
                <a:effectLst>
                  <a:glow rad="101600">
                    <a:srgbClr val="002060">
                      <a:alpha val="60000"/>
                    </a:srgbClr>
                  </a:glow>
                </a:effectLst>
                <a:latin typeface="Arial Rounded MT Bold" panose="020F0704030504030204" pitchFamily="34" charset="0"/>
                <a:ea typeface="Calibri"/>
              </a:rPr>
              <a:t>ALCANCE DEL PROYECTO</a:t>
            </a:r>
            <a:endParaRPr sz="4000" b="1" i="0" u="none" strike="noStrike" cap="none" dirty="0">
              <a:solidFill>
                <a:schemeClr val="lt1"/>
              </a:solidFill>
              <a:effectLst>
                <a:glow rad="101600">
                  <a:srgbClr val="002060">
                    <a:alpha val="60000"/>
                  </a:srgbClr>
                </a:glow>
              </a:effectLst>
              <a:latin typeface="Arial Rounded MT Bold" panose="020F0704030504030204" pitchFamily="34" charset="0"/>
              <a:ea typeface="Calibri"/>
              <a:cs typeface="Calibri"/>
              <a:sym typeface="Calibri"/>
            </a:endParaRPr>
          </a:p>
        </p:txBody>
      </p:sp>
      <p:sp>
        <p:nvSpPr>
          <p:cNvPr id="11" name="CuadroTexto 10">
            <a:extLst>
              <a:ext uri="{FF2B5EF4-FFF2-40B4-BE49-F238E27FC236}">
                <a16:creationId xmlns:a16="http://schemas.microsoft.com/office/drawing/2014/main" id="{4E00F0A0-1732-4877-B3A6-314F8E4E9E0C}"/>
              </a:ext>
            </a:extLst>
          </p:cNvPr>
          <p:cNvSpPr txBox="1"/>
          <p:nvPr/>
        </p:nvSpPr>
        <p:spPr>
          <a:xfrm>
            <a:off x="6602920" y="6550223"/>
            <a:ext cx="2541080" cy="307777"/>
          </a:xfrm>
          <a:prstGeom prst="rect">
            <a:avLst/>
          </a:prstGeom>
          <a:noFill/>
        </p:spPr>
        <p:txBody>
          <a:bodyPr wrap="none" rtlCol="0">
            <a:spAutoFit/>
          </a:bodyPr>
          <a:lstStyle/>
          <a:p>
            <a:r>
              <a:rPr lang="es-CO" b="1" dirty="0">
                <a:latin typeface="Arial Rounded MT Bold" panose="020F0704030504030204" pitchFamily="34" charset="0"/>
              </a:rPr>
              <a:t>ALCANCE DEL PROYECTO</a:t>
            </a:r>
          </a:p>
        </p:txBody>
      </p:sp>
      <p:pic>
        <p:nvPicPr>
          <p:cNvPr id="7" name="Imagen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47315" y="1890583"/>
            <a:ext cx="773934" cy="746778"/>
          </a:xfrm>
          <a:prstGeom prst="rect">
            <a:avLst/>
          </a:prstGeom>
        </p:spPr>
      </p:pic>
    </p:spTree>
    <p:extLst>
      <p:ext uri="{BB962C8B-B14F-4D97-AF65-F5344CB8AC3E}">
        <p14:creationId xmlns:p14="http://schemas.microsoft.com/office/powerpoint/2010/main" val="4145384034"/>
      </p:ext>
    </p:extLst>
  </p:cSld>
  <p:clrMapOvr>
    <a:masterClrMapping/>
  </p:clrMapOvr>
  <mc:AlternateContent xmlns:mc="http://schemas.openxmlformats.org/markup-compatibility/2006" xmlns:p14="http://schemas.microsoft.com/office/powerpoint/2010/main">
    <mc:Choice Requires="p14">
      <p:transition spd="slow" p14:dur="2000">
        <p:comb dir="vert"/>
      </p:transition>
    </mc:Choice>
    <mc:Fallback xmlns="">
      <p:transition spd="slow">
        <p:comb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9" name="Google Shape;189;p19"/>
          <p:cNvSpPr/>
          <p:nvPr/>
        </p:nvSpPr>
        <p:spPr>
          <a:xfrm>
            <a:off x="0" y="565847"/>
            <a:ext cx="9242474" cy="740011"/>
          </a:xfrm>
          <a:prstGeom prst="rect">
            <a:avLst/>
          </a:prstGeom>
          <a:noFill/>
          <a:ln>
            <a:noFill/>
          </a:ln>
        </p:spPr>
        <p:txBody>
          <a:bodyPr spcFirstLastPara="1" wrap="square" lIns="91425" tIns="45700" rIns="91425" bIns="45700" anchor="t" anchorCtr="0">
            <a:noAutofit/>
          </a:bodyPr>
          <a:lstStyle/>
          <a:p>
            <a:pPr marL="0" marR="0" lvl="0" indent="0" algn="ctr" rtl="0">
              <a:lnSpc>
                <a:spcPct val="115000"/>
              </a:lnSpc>
              <a:spcBef>
                <a:spcPts val="0"/>
              </a:spcBef>
              <a:spcAft>
                <a:spcPts val="0"/>
              </a:spcAft>
              <a:buClr>
                <a:srgbClr val="000000"/>
              </a:buClr>
              <a:buSzPts val="4000"/>
              <a:buFont typeface="Arial"/>
              <a:buNone/>
            </a:pPr>
            <a:r>
              <a:rPr lang="es-ES" sz="4000" b="1" dirty="0">
                <a:solidFill>
                  <a:schemeClr val="lt1"/>
                </a:solidFill>
                <a:effectLst>
                  <a:glow rad="101600">
                    <a:srgbClr val="002060">
                      <a:alpha val="60000"/>
                    </a:srgbClr>
                  </a:glow>
                </a:effectLst>
                <a:latin typeface="Arial Rounded MT Bold" panose="020F0704030504030204" pitchFamily="34" charset="0"/>
                <a:cs typeface="Segoe UI" panose="020B0502040204020203" pitchFamily="34" charset="0"/>
              </a:rPr>
              <a:t>ANÁLISIS DEL MERCADO</a:t>
            </a:r>
            <a:endParaRPr sz="6000" b="1" i="0" u="none" strike="noStrike" cap="none" dirty="0">
              <a:solidFill>
                <a:srgbClr val="000000"/>
              </a:solidFill>
              <a:effectLst>
                <a:glow rad="101600">
                  <a:srgbClr val="002060">
                    <a:alpha val="60000"/>
                  </a:srgbClr>
                </a:glow>
              </a:effectLst>
              <a:latin typeface="Arial Rounded MT Bold" panose="020F0704030504030204" pitchFamily="34" charset="0"/>
              <a:cs typeface="Segoe UI" panose="020B0502040204020203" pitchFamily="34" charset="0"/>
              <a:sym typeface="Arial"/>
            </a:endParaRPr>
          </a:p>
        </p:txBody>
      </p:sp>
      <p:sp>
        <p:nvSpPr>
          <p:cNvPr id="190" name="Google Shape;190;p19"/>
          <p:cNvSpPr/>
          <p:nvPr/>
        </p:nvSpPr>
        <p:spPr>
          <a:xfrm>
            <a:off x="689317" y="3754278"/>
            <a:ext cx="7494064" cy="3103721"/>
          </a:xfrm>
          <a:prstGeom prst="rect">
            <a:avLst/>
          </a:prstGeom>
          <a:noFill/>
          <a:ln>
            <a:noFill/>
          </a:ln>
        </p:spPr>
        <p:txBody>
          <a:bodyPr spcFirstLastPara="1" wrap="square" lIns="91425" tIns="45700" rIns="91425" bIns="45700" anchor="t" anchorCtr="0">
            <a:noAutofit/>
          </a:bodyPr>
          <a:lstStyle/>
          <a:p>
            <a:pPr lvl="0" algn="just">
              <a:lnSpc>
                <a:spcPct val="115000"/>
              </a:lnSpc>
              <a:buSzPts val="1800"/>
            </a:pPr>
            <a:endParaRPr sz="3200" b="1" i="0" u="none" strike="noStrike" cap="none" dirty="0">
              <a:solidFill>
                <a:srgbClr val="000000"/>
              </a:solidFill>
              <a:latin typeface="+mn-lt"/>
              <a:ea typeface="Times New Roman"/>
              <a:cs typeface="Times New Roman"/>
              <a:sym typeface="Times New Roman"/>
            </a:endParaRPr>
          </a:p>
        </p:txBody>
      </p:sp>
      <p:sp>
        <p:nvSpPr>
          <p:cNvPr id="8" name="CuadroTexto 7">
            <a:extLst>
              <a:ext uri="{FF2B5EF4-FFF2-40B4-BE49-F238E27FC236}">
                <a16:creationId xmlns:a16="http://schemas.microsoft.com/office/drawing/2014/main" id="{CBDC84F9-135A-4F0D-AB2F-B473B6C241A1}"/>
              </a:ext>
            </a:extLst>
          </p:cNvPr>
          <p:cNvSpPr txBox="1"/>
          <p:nvPr/>
        </p:nvSpPr>
        <p:spPr>
          <a:xfrm>
            <a:off x="814962" y="2923281"/>
            <a:ext cx="7879834" cy="830997"/>
          </a:xfrm>
          <a:prstGeom prst="rect">
            <a:avLst/>
          </a:prstGeom>
          <a:noFill/>
        </p:spPr>
        <p:txBody>
          <a:bodyPr wrap="square" rtlCol="0">
            <a:spAutoFit/>
          </a:bodyPr>
          <a:lstStyle/>
          <a:p>
            <a:r>
              <a:rPr lang="es-CO" sz="4800" dirty="0">
                <a:solidFill>
                  <a:schemeClr val="accent5">
                    <a:lumMod val="75000"/>
                  </a:schemeClr>
                </a:solidFill>
                <a:effectLst>
                  <a:glow rad="228600">
                    <a:schemeClr val="accent1">
                      <a:satMod val="175000"/>
                      <a:alpha val="40000"/>
                    </a:schemeClr>
                  </a:glow>
                </a:effectLst>
                <a:latin typeface="Arial Rounded MT Bold" panose="020F0704030504030204" pitchFamily="34" charset="0"/>
              </a:rPr>
              <a:t>ANÁLISIS DEL MERCADO</a:t>
            </a:r>
          </a:p>
        </p:txBody>
      </p:sp>
      <p:pic>
        <p:nvPicPr>
          <p:cNvPr id="6" name="Imagen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17818" y="4081186"/>
            <a:ext cx="1634835" cy="1577471"/>
          </a:xfrm>
          <a:prstGeom prst="rect">
            <a:avLst/>
          </a:prstGeom>
        </p:spPr>
      </p:pic>
    </p:spTree>
    <p:extLst>
      <p:ext uri="{BB962C8B-B14F-4D97-AF65-F5344CB8AC3E}">
        <p14:creationId xmlns:p14="http://schemas.microsoft.com/office/powerpoint/2010/main" val="2080111721"/>
      </p:ext>
    </p:extLst>
  </p:cSld>
  <p:clrMapOvr>
    <a:masterClrMapping/>
  </p:clrMapOvr>
  <mc:AlternateContent xmlns:mc="http://schemas.openxmlformats.org/markup-compatibility/2006" xmlns:p14="http://schemas.microsoft.com/office/powerpoint/2010/main">
    <mc:Choice Requires="p14">
      <p:transition spd="slow" p14:dur="2000">
        <p:comb/>
      </p:transition>
    </mc:Choice>
    <mc:Fallback xmlns="">
      <p:transition spd="slow">
        <p:comb/>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Google Shape;204;p21">
            <a:extLst>
              <a:ext uri="{FF2B5EF4-FFF2-40B4-BE49-F238E27FC236}">
                <a16:creationId xmlns:a16="http://schemas.microsoft.com/office/drawing/2014/main" id="{DD305A2A-BB09-46AA-8FF5-24619180CF1E}"/>
              </a:ext>
            </a:extLst>
          </p:cNvPr>
          <p:cNvSpPr/>
          <p:nvPr/>
        </p:nvSpPr>
        <p:spPr>
          <a:xfrm>
            <a:off x="228600" y="597876"/>
            <a:ext cx="8686799" cy="610883"/>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3200"/>
              <a:buFont typeface="Arial"/>
              <a:buNone/>
            </a:pPr>
            <a:r>
              <a:rPr lang="es-ES" sz="4000" b="1" dirty="0">
                <a:solidFill>
                  <a:schemeClr val="lt1"/>
                </a:solidFill>
                <a:effectLst>
                  <a:glow rad="101600">
                    <a:srgbClr val="002060">
                      <a:alpha val="60000"/>
                    </a:srgbClr>
                  </a:glow>
                </a:effectLst>
                <a:latin typeface="Arial Rounded MT Bold" panose="020F0704030504030204" pitchFamily="34" charset="0"/>
                <a:ea typeface="Calibri"/>
              </a:rPr>
              <a:t>INVESTIGACIÓN DEL MERCADO</a:t>
            </a:r>
            <a:endParaRPr sz="4000" b="1" i="0" u="none" strike="noStrike" cap="none" dirty="0">
              <a:solidFill>
                <a:schemeClr val="lt1"/>
              </a:solidFill>
              <a:effectLst>
                <a:glow rad="101600">
                  <a:srgbClr val="002060">
                    <a:alpha val="60000"/>
                  </a:srgbClr>
                </a:glow>
              </a:effectLst>
              <a:latin typeface="Arial Rounded MT Bold" panose="020F0704030504030204" pitchFamily="34" charset="0"/>
              <a:ea typeface="Calibri"/>
              <a:cs typeface="Calibri"/>
              <a:sym typeface="Calibri"/>
            </a:endParaRPr>
          </a:p>
        </p:txBody>
      </p:sp>
      <p:pic>
        <p:nvPicPr>
          <p:cNvPr id="6" name="Imagen 5">
            <a:extLst>
              <a:ext uri="{FF2B5EF4-FFF2-40B4-BE49-F238E27FC236}">
                <a16:creationId xmlns:a16="http://schemas.microsoft.com/office/drawing/2014/main" id="{71887398-B0AB-430F-B793-026DE66AFA95}"/>
              </a:ext>
            </a:extLst>
          </p:cNvPr>
          <p:cNvPicPr>
            <a:picLocks noChangeAspect="1"/>
          </p:cNvPicPr>
          <p:nvPr/>
        </p:nvPicPr>
        <p:blipFill>
          <a:blip r:embed="rId2"/>
          <a:stretch>
            <a:fillRect/>
          </a:stretch>
        </p:blipFill>
        <p:spPr>
          <a:xfrm>
            <a:off x="1715047" y="1973963"/>
            <a:ext cx="5967120" cy="2910073"/>
          </a:xfrm>
          <a:prstGeom prst="rect">
            <a:avLst/>
          </a:prstGeom>
        </p:spPr>
      </p:pic>
      <p:pic>
        <p:nvPicPr>
          <p:cNvPr id="12" name="Imagen 11">
            <a:extLst>
              <a:ext uri="{FF2B5EF4-FFF2-40B4-BE49-F238E27FC236}">
                <a16:creationId xmlns:a16="http://schemas.microsoft.com/office/drawing/2014/main" id="{44D095DE-DEE9-400A-86C2-EE9F26903591}"/>
              </a:ext>
            </a:extLst>
          </p:cNvPr>
          <p:cNvPicPr>
            <a:picLocks noChangeAspect="1"/>
          </p:cNvPicPr>
          <p:nvPr/>
        </p:nvPicPr>
        <p:blipFill>
          <a:blip r:embed="rId3"/>
          <a:stretch>
            <a:fillRect/>
          </a:stretch>
        </p:blipFill>
        <p:spPr>
          <a:xfrm>
            <a:off x="1950644" y="4988316"/>
            <a:ext cx="5495925" cy="1743075"/>
          </a:xfrm>
          <a:prstGeom prst="rect">
            <a:avLst/>
          </a:prstGeom>
        </p:spPr>
      </p:pic>
      <p:pic>
        <p:nvPicPr>
          <p:cNvPr id="7" name="Imagen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47315" y="1890583"/>
            <a:ext cx="773934" cy="746778"/>
          </a:xfrm>
          <a:prstGeom prst="rect">
            <a:avLst/>
          </a:prstGeom>
        </p:spPr>
      </p:pic>
    </p:spTree>
    <p:extLst>
      <p:ext uri="{BB962C8B-B14F-4D97-AF65-F5344CB8AC3E}">
        <p14:creationId xmlns:p14="http://schemas.microsoft.com/office/powerpoint/2010/main" val="2217753402"/>
      </p:ext>
    </p:extLst>
  </p:cSld>
  <p:clrMapOvr>
    <a:masterClrMapping/>
  </p:clrMapOvr>
  <mc:AlternateContent xmlns:mc="http://schemas.openxmlformats.org/markup-compatibility/2006" xmlns:p14="http://schemas.microsoft.com/office/powerpoint/2010/main">
    <mc:Choice Requires="p14">
      <p:transition spd="slow" p14:dur="2000">
        <p:comb dir="vert"/>
      </p:transition>
    </mc:Choice>
    <mc:Fallback xmlns="">
      <p:transition spd="slow">
        <p:comb dir="vert"/>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15"/>
          <p:cNvSpPr/>
          <p:nvPr/>
        </p:nvSpPr>
        <p:spPr>
          <a:xfrm>
            <a:off x="0" y="512562"/>
            <a:ext cx="9270707" cy="1041247"/>
          </a:xfrm>
          <a:prstGeom prst="rect">
            <a:avLst/>
          </a:prstGeom>
          <a:noFill/>
          <a:ln>
            <a:noFill/>
          </a:ln>
        </p:spPr>
        <p:txBody>
          <a:bodyPr spcFirstLastPara="1" wrap="square" lIns="91425" tIns="45700" rIns="91425" bIns="45700" anchor="t" anchorCtr="0">
            <a:noAutofit/>
          </a:bodyPr>
          <a:lstStyle/>
          <a:p>
            <a:pPr lvl="0" algn="ctr">
              <a:lnSpc>
                <a:spcPct val="115000"/>
              </a:lnSpc>
              <a:buSzPts val="1800"/>
            </a:pPr>
            <a:r>
              <a:rPr lang="es-ES" sz="4000" b="1" dirty="0">
                <a:solidFill>
                  <a:schemeClr val="bg1"/>
                </a:solidFill>
                <a:effectLst>
                  <a:glow rad="101600">
                    <a:srgbClr val="002060">
                      <a:alpha val="60000"/>
                    </a:srgbClr>
                  </a:glow>
                </a:effectLst>
                <a:latin typeface="Arial Rounded MT Bold" panose="020F0704030504030204" pitchFamily="34" charset="0"/>
                <a:cs typeface="Segoe UI" panose="020B0502040204020203" pitchFamily="34" charset="0"/>
              </a:rPr>
              <a:t>APRENDICES INVESTIGADORES</a:t>
            </a:r>
            <a:endParaRPr lang="es-ES" sz="4000" dirty="0">
              <a:solidFill>
                <a:schemeClr val="bg1"/>
              </a:solidFill>
              <a:effectLst>
                <a:glow rad="101600">
                  <a:srgbClr val="002060">
                    <a:alpha val="60000"/>
                  </a:srgbClr>
                </a:glow>
              </a:effectLst>
              <a:latin typeface="Arial Rounded MT Bold" panose="020F0704030504030204" pitchFamily="34" charset="0"/>
              <a:cs typeface="Segoe UI" panose="020B0502040204020203" pitchFamily="34" charset="0"/>
            </a:endParaRPr>
          </a:p>
        </p:txBody>
      </p:sp>
      <p:sp>
        <p:nvSpPr>
          <p:cNvPr id="141" name="Google Shape;141;p15"/>
          <p:cNvSpPr/>
          <p:nvPr/>
        </p:nvSpPr>
        <p:spPr>
          <a:xfrm>
            <a:off x="3650292" y="3106559"/>
            <a:ext cx="5416062" cy="2827605"/>
          </a:xfrm>
          <a:prstGeom prst="rect">
            <a:avLst/>
          </a:prstGeom>
          <a:noFill/>
          <a:ln>
            <a:noFill/>
          </a:ln>
        </p:spPr>
        <p:txBody>
          <a:bodyPr spcFirstLastPara="1" wrap="square" lIns="91425" tIns="45700" rIns="91425" bIns="45700" anchor="t" anchorCtr="0">
            <a:noAutofit/>
          </a:bodyPr>
          <a:lstStyle/>
          <a:p>
            <a:pPr marL="342900" marR="0" lvl="0" indent="-342900" rtl="0">
              <a:lnSpc>
                <a:spcPct val="115000"/>
              </a:lnSpc>
              <a:spcBef>
                <a:spcPts val="0"/>
              </a:spcBef>
              <a:spcAft>
                <a:spcPts val="0"/>
              </a:spcAft>
              <a:buClr>
                <a:srgbClr val="000000"/>
              </a:buClr>
              <a:buSzPts val="1800"/>
              <a:buFont typeface="Arial" panose="020B0604020202020204" pitchFamily="34" charset="0"/>
              <a:buChar char="•"/>
            </a:pPr>
            <a:r>
              <a:rPr lang="es-ES" sz="2400" i="0" u="none" strike="noStrike" cap="none" dirty="0">
                <a:solidFill>
                  <a:schemeClr val="tx1">
                    <a:lumMod val="65000"/>
                    <a:lumOff val="35000"/>
                  </a:schemeClr>
                </a:solidFill>
                <a:latin typeface="Arial Rounded MT Bold" panose="020F0704030504030204" pitchFamily="34" charset="0"/>
                <a:cs typeface="Segoe UI" panose="020B0502040204020203" pitchFamily="34" charset="0"/>
                <a:sym typeface="Arial"/>
              </a:rPr>
              <a:t>Judy Angelica Ortiz Prada </a:t>
            </a:r>
            <a:endParaRPr sz="2400" i="0" u="none" strike="noStrike" cap="none" dirty="0">
              <a:solidFill>
                <a:schemeClr val="tx1">
                  <a:lumMod val="65000"/>
                  <a:lumOff val="35000"/>
                </a:schemeClr>
              </a:solidFill>
              <a:latin typeface="Arial Rounded MT Bold" panose="020F0704030504030204" pitchFamily="34" charset="0"/>
              <a:cs typeface="Segoe UI" panose="020B0502040204020203" pitchFamily="34" charset="0"/>
              <a:sym typeface="Arial"/>
            </a:endParaRPr>
          </a:p>
          <a:p>
            <a:pPr marL="342900" marR="0" lvl="0" indent="-342900" rtl="0">
              <a:lnSpc>
                <a:spcPct val="115000"/>
              </a:lnSpc>
              <a:spcBef>
                <a:spcPts val="0"/>
              </a:spcBef>
              <a:spcAft>
                <a:spcPts val="0"/>
              </a:spcAft>
              <a:buClr>
                <a:srgbClr val="000000"/>
              </a:buClr>
              <a:buSzPts val="1800"/>
              <a:buFont typeface="Arial" panose="020B0604020202020204" pitchFamily="34" charset="0"/>
              <a:buChar char="•"/>
            </a:pPr>
            <a:r>
              <a:rPr lang="es-ES" sz="2400" i="0" u="none" strike="noStrike" cap="none" dirty="0">
                <a:solidFill>
                  <a:schemeClr val="tx1">
                    <a:lumMod val="65000"/>
                    <a:lumOff val="35000"/>
                  </a:schemeClr>
                </a:solidFill>
                <a:latin typeface="Arial Rounded MT Bold" panose="020F0704030504030204" pitchFamily="34" charset="0"/>
                <a:cs typeface="Segoe UI" panose="020B0502040204020203" pitchFamily="34" charset="0"/>
                <a:sym typeface="Arial"/>
              </a:rPr>
              <a:t>Brayan Steban Cantor </a:t>
            </a:r>
            <a:r>
              <a:rPr lang="es-ES" sz="2400" dirty="0">
                <a:solidFill>
                  <a:schemeClr val="tx1">
                    <a:lumMod val="65000"/>
                    <a:lumOff val="35000"/>
                  </a:schemeClr>
                </a:solidFill>
                <a:latin typeface="Arial Rounded MT Bold" panose="020F0704030504030204" pitchFamily="34" charset="0"/>
                <a:cs typeface="Segoe UI" panose="020B0502040204020203" pitchFamily="34" charset="0"/>
              </a:rPr>
              <a:t>Munévar</a:t>
            </a:r>
            <a:endParaRPr sz="2400" i="0" u="none" strike="noStrike" cap="none" dirty="0">
              <a:solidFill>
                <a:schemeClr val="tx1">
                  <a:lumMod val="65000"/>
                  <a:lumOff val="35000"/>
                </a:schemeClr>
              </a:solidFill>
              <a:latin typeface="Arial Rounded MT Bold" panose="020F0704030504030204" pitchFamily="34" charset="0"/>
              <a:cs typeface="Segoe UI" panose="020B0502040204020203" pitchFamily="34" charset="0"/>
              <a:sym typeface="Arial"/>
            </a:endParaRPr>
          </a:p>
          <a:p>
            <a:pPr marL="342900" marR="0" lvl="0" indent="-342900" rtl="0">
              <a:lnSpc>
                <a:spcPct val="115000"/>
              </a:lnSpc>
              <a:spcBef>
                <a:spcPts val="0"/>
              </a:spcBef>
              <a:spcAft>
                <a:spcPts val="0"/>
              </a:spcAft>
              <a:buClr>
                <a:srgbClr val="000000"/>
              </a:buClr>
              <a:buSzPts val="1800"/>
              <a:buFont typeface="Arial" panose="020B0604020202020204" pitchFamily="34" charset="0"/>
              <a:buChar char="•"/>
            </a:pPr>
            <a:r>
              <a:rPr lang="es-ES" sz="2400" i="0" u="none" strike="noStrike" cap="none" dirty="0">
                <a:solidFill>
                  <a:schemeClr val="tx1">
                    <a:lumMod val="65000"/>
                    <a:lumOff val="35000"/>
                  </a:schemeClr>
                </a:solidFill>
                <a:latin typeface="Arial Rounded MT Bold" panose="020F0704030504030204" pitchFamily="34" charset="0"/>
                <a:cs typeface="Segoe UI" panose="020B0502040204020203" pitchFamily="34" charset="0"/>
                <a:sym typeface="Arial"/>
              </a:rPr>
              <a:t>Mike Anderson Poveda Barbosa </a:t>
            </a:r>
            <a:endParaRPr sz="2400" i="0" u="none" strike="noStrike" cap="none" dirty="0">
              <a:solidFill>
                <a:schemeClr val="tx1">
                  <a:lumMod val="65000"/>
                  <a:lumOff val="35000"/>
                </a:schemeClr>
              </a:solidFill>
              <a:latin typeface="Arial Rounded MT Bold" panose="020F0704030504030204" pitchFamily="34" charset="0"/>
              <a:cs typeface="Segoe UI" panose="020B0502040204020203" pitchFamily="34" charset="0"/>
              <a:sym typeface="Arial"/>
            </a:endParaRPr>
          </a:p>
          <a:p>
            <a:pPr marL="342900" marR="0" lvl="0" indent="-342900" rtl="0">
              <a:lnSpc>
                <a:spcPct val="115000"/>
              </a:lnSpc>
              <a:spcBef>
                <a:spcPts val="0"/>
              </a:spcBef>
              <a:spcAft>
                <a:spcPts val="0"/>
              </a:spcAft>
              <a:buClr>
                <a:srgbClr val="000000"/>
              </a:buClr>
              <a:buSzPts val="1800"/>
              <a:buFont typeface="Arial" panose="020B0604020202020204" pitchFamily="34" charset="0"/>
              <a:buChar char="•"/>
            </a:pPr>
            <a:r>
              <a:rPr lang="es-ES" sz="2400" i="0" u="none" strike="noStrike" cap="none" dirty="0">
                <a:solidFill>
                  <a:schemeClr val="tx1">
                    <a:lumMod val="65000"/>
                    <a:lumOff val="35000"/>
                  </a:schemeClr>
                </a:solidFill>
                <a:latin typeface="Arial Rounded MT Bold" panose="020F0704030504030204" pitchFamily="34" charset="0"/>
                <a:cs typeface="Segoe UI" panose="020B0502040204020203" pitchFamily="34" charset="0"/>
                <a:sym typeface="Arial"/>
              </a:rPr>
              <a:t>Pablo Leonardo Aponte Ríos</a:t>
            </a:r>
          </a:p>
          <a:p>
            <a:pPr marL="342900" marR="0" lvl="0" indent="-342900" rtl="0">
              <a:lnSpc>
                <a:spcPct val="115000"/>
              </a:lnSpc>
              <a:spcBef>
                <a:spcPts val="0"/>
              </a:spcBef>
              <a:spcAft>
                <a:spcPts val="0"/>
              </a:spcAft>
              <a:buClr>
                <a:srgbClr val="000000"/>
              </a:buClr>
              <a:buSzPts val="1800"/>
              <a:buFont typeface="Arial" panose="020B0604020202020204" pitchFamily="34" charset="0"/>
              <a:buChar char="•"/>
            </a:pPr>
            <a:r>
              <a:rPr lang="es-ES" sz="2400" dirty="0">
                <a:solidFill>
                  <a:schemeClr val="tx1">
                    <a:lumMod val="65000"/>
                    <a:lumOff val="35000"/>
                  </a:schemeClr>
                </a:solidFill>
                <a:latin typeface="Arial Rounded MT Bold" panose="020F0704030504030204" pitchFamily="34" charset="0"/>
                <a:cs typeface="Segoe UI" panose="020B0502040204020203" pitchFamily="34" charset="0"/>
              </a:rPr>
              <a:t>Fabian Ricardo Aldana Garay</a:t>
            </a:r>
          </a:p>
          <a:p>
            <a:pPr marL="342900" marR="0" lvl="0" indent="-342900" rtl="0">
              <a:lnSpc>
                <a:spcPct val="115000"/>
              </a:lnSpc>
              <a:spcBef>
                <a:spcPts val="0"/>
              </a:spcBef>
              <a:spcAft>
                <a:spcPts val="0"/>
              </a:spcAft>
              <a:buClr>
                <a:srgbClr val="000000"/>
              </a:buClr>
              <a:buSzPts val="1800"/>
              <a:buFont typeface="Arial" panose="020B0604020202020204" pitchFamily="34" charset="0"/>
              <a:buChar char="•"/>
            </a:pPr>
            <a:r>
              <a:rPr lang="es-ES" sz="2400" dirty="0" smtClean="0">
                <a:solidFill>
                  <a:schemeClr val="tx1">
                    <a:lumMod val="65000"/>
                    <a:lumOff val="35000"/>
                  </a:schemeClr>
                </a:solidFill>
                <a:latin typeface="Arial Rounded MT Bold" panose="020F0704030504030204" pitchFamily="34" charset="0"/>
                <a:cs typeface="Segoe UI" panose="020B0502040204020203" pitchFamily="34" charset="0"/>
              </a:rPr>
              <a:t>Daniela Lopez Arenas</a:t>
            </a:r>
            <a:endParaRPr lang="es-ES" sz="2400" dirty="0">
              <a:solidFill>
                <a:schemeClr val="tx1">
                  <a:lumMod val="65000"/>
                  <a:lumOff val="35000"/>
                </a:schemeClr>
              </a:solidFill>
              <a:latin typeface="Arial Rounded MT Bold" panose="020F0704030504030204" pitchFamily="34" charset="0"/>
              <a:cs typeface="Segoe UI" panose="020B0502040204020203" pitchFamily="34" charset="0"/>
            </a:endParaRPr>
          </a:p>
          <a:p>
            <a:pPr marL="0" marR="0" lvl="0" indent="0" algn="ctr" rtl="0">
              <a:lnSpc>
                <a:spcPct val="115000"/>
              </a:lnSpc>
              <a:spcBef>
                <a:spcPts val="0"/>
              </a:spcBef>
              <a:spcAft>
                <a:spcPts val="0"/>
              </a:spcAft>
              <a:buClr>
                <a:srgbClr val="000000"/>
              </a:buClr>
              <a:buSzPts val="1800"/>
              <a:buFont typeface="Arial"/>
              <a:buNone/>
            </a:pPr>
            <a:endParaRPr sz="2400" i="0" u="none" strike="noStrike" cap="none" dirty="0">
              <a:solidFill>
                <a:srgbClr val="000000"/>
              </a:solidFill>
              <a:effectLst>
                <a:outerShdw blurRad="50800" dist="38100" dir="2700000" algn="tl" rotWithShape="0">
                  <a:prstClr val="black">
                    <a:alpha val="40000"/>
                  </a:prstClr>
                </a:outerShdw>
              </a:effectLst>
              <a:latin typeface="Arial Rounded MT Bold" panose="020F0704030504030204" pitchFamily="34" charset="0"/>
              <a:cs typeface="Segoe UI" panose="020B0502040204020203" pitchFamily="34" charset="0"/>
              <a:sym typeface="Arial"/>
            </a:endParaRPr>
          </a:p>
          <a:p>
            <a:pPr marL="0" marR="0" lvl="0" indent="0" algn="ctr" rtl="0">
              <a:lnSpc>
                <a:spcPct val="115000"/>
              </a:lnSpc>
              <a:spcBef>
                <a:spcPts val="0"/>
              </a:spcBef>
              <a:spcAft>
                <a:spcPts val="0"/>
              </a:spcAft>
              <a:buClr>
                <a:srgbClr val="000000"/>
              </a:buClr>
              <a:buSzPts val="1800"/>
              <a:buFont typeface="Arial"/>
              <a:buNone/>
            </a:pPr>
            <a:endParaRPr sz="2400" dirty="0">
              <a:effectLst>
                <a:outerShdw blurRad="50800" dist="38100" dir="2700000" algn="tl" rotWithShape="0">
                  <a:prstClr val="black">
                    <a:alpha val="40000"/>
                  </a:prstClr>
                </a:outerShdw>
              </a:effectLst>
              <a:latin typeface="Arial Rounded MT Bold" panose="020F0704030504030204" pitchFamily="34" charset="0"/>
              <a:cs typeface="Segoe UI" panose="020B0502040204020203" pitchFamily="34" charset="0"/>
            </a:endParaRPr>
          </a:p>
        </p:txBody>
      </p:sp>
      <p:pic>
        <p:nvPicPr>
          <p:cNvPr id="3" name="Imagen 2">
            <a:extLst>
              <a:ext uri="{FF2B5EF4-FFF2-40B4-BE49-F238E27FC236}">
                <a16:creationId xmlns:a16="http://schemas.microsoft.com/office/drawing/2014/main" id="{3CC17CBB-6741-4FB9-A5B3-3CEFE9A6A744}"/>
              </a:ext>
            </a:extLst>
          </p:cNvPr>
          <p:cNvPicPr>
            <a:picLocks noChangeAspect="1"/>
          </p:cNvPicPr>
          <p:nvPr/>
        </p:nvPicPr>
        <p:blipFill>
          <a:blip r:embed="rId3"/>
          <a:stretch>
            <a:fillRect/>
          </a:stretch>
        </p:blipFill>
        <p:spPr>
          <a:xfrm>
            <a:off x="77646" y="2783275"/>
            <a:ext cx="3474172" cy="3474172"/>
          </a:xfrm>
          <a:prstGeom prst="ellipse">
            <a:avLst/>
          </a:prstGeom>
          <a:ln w="76200">
            <a:solidFill>
              <a:schemeClr val="accent1"/>
            </a:solidFill>
          </a:ln>
          <a:effectLst>
            <a:softEdge rad="112500"/>
          </a:effectLst>
        </p:spPr>
      </p:pic>
      <p:sp>
        <p:nvSpPr>
          <p:cNvPr id="6" name="CuadroTexto 5">
            <a:extLst>
              <a:ext uri="{FF2B5EF4-FFF2-40B4-BE49-F238E27FC236}">
                <a16:creationId xmlns:a16="http://schemas.microsoft.com/office/drawing/2014/main" id="{C656BDAE-E3AF-46D8-A38F-84874D6EB754}"/>
              </a:ext>
            </a:extLst>
          </p:cNvPr>
          <p:cNvSpPr txBox="1"/>
          <p:nvPr/>
        </p:nvSpPr>
        <p:spPr>
          <a:xfrm>
            <a:off x="2128061" y="1991029"/>
            <a:ext cx="4887877" cy="646331"/>
          </a:xfrm>
          <a:prstGeom prst="rect">
            <a:avLst/>
          </a:prstGeom>
          <a:noFill/>
        </p:spPr>
        <p:txBody>
          <a:bodyPr wrap="none" rtlCol="0">
            <a:spAutoFit/>
          </a:bodyPr>
          <a:lstStyle/>
          <a:p>
            <a:r>
              <a:rPr lang="es-CO" sz="3600" dirty="0">
                <a:solidFill>
                  <a:schemeClr val="accent5">
                    <a:lumMod val="75000"/>
                  </a:schemeClr>
                </a:solidFill>
                <a:effectLst>
                  <a:glow rad="228600">
                    <a:schemeClr val="accent1">
                      <a:satMod val="175000"/>
                      <a:alpha val="40000"/>
                    </a:schemeClr>
                  </a:glow>
                </a:effectLst>
                <a:latin typeface="Arial Rounded MT Bold" panose="020F0704030504030204" pitchFamily="34" charset="0"/>
              </a:rPr>
              <a:t>EQUIPO HELP_CERT</a:t>
            </a:r>
          </a:p>
        </p:txBody>
      </p:sp>
      <p:pic>
        <p:nvPicPr>
          <p:cNvPr id="7" name="Imagen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47315" y="1890583"/>
            <a:ext cx="773934" cy="746778"/>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p:comb dir="vert"/>
      </p:transition>
    </mc:Choice>
    <mc:Fallback xmlns="">
      <p:transition spd="slow">
        <p:comb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par>
                          <p:cTn id="8" fill="hold">
                            <p:stCondLst>
                              <p:cond delay="500"/>
                            </p:stCondLst>
                            <p:childTnLst>
                              <p:par>
                                <p:cTn id="9" presetID="16" presetClass="entr" presetSubtype="21"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barn(inVertical)">
                                      <p:cBhvr>
                                        <p:cTn id="11" dur="2000"/>
                                        <p:tgtEl>
                                          <p:spTgt spid="3"/>
                                        </p:tgtEl>
                                      </p:cBhvr>
                                    </p:animEffect>
                                  </p:childTnLst>
                                </p:cTn>
                              </p:par>
                            </p:childTnLst>
                          </p:cTn>
                        </p:par>
                        <p:par>
                          <p:cTn id="12" fill="hold">
                            <p:stCondLst>
                              <p:cond delay="2500"/>
                            </p:stCondLst>
                            <p:childTnLst>
                              <p:par>
                                <p:cTn id="13" presetID="16" presetClass="entr" presetSubtype="21" fill="hold" nodeType="afterEffect">
                                  <p:stCondLst>
                                    <p:cond delay="0"/>
                                  </p:stCondLst>
                                  <p:childTnLst>
                                    <p:set>
                                      <p:cBhvr>
                                        <p:cTn id="14" dur="1" fill="hold">
                                          <p:stCondLst>
                                            <p:cond delay="0"/>
                                          </p:stCondLst>
                                        </p:cTn>
                                        <p:tgtEl>
                                          <p:spTgt spid="141">
                                            <p:txEl>
                                              <p:pRg st="0" end="0"/>
                                            </p:txEl>
                                          </p:spTgt>
                                        </p:tgtEl>
                                        <p:attrNameLst>
                                          <p:attrName>style.visibility</p:attrName>
                                        </p:attrNameLst>
                                      </p:cBhvr>
                                      <p:to>
                                        <p:strVal val="visible"/>
                                      </p:to>
                                    </p:set>
                                    <p:animEffect transition="in" filter="barn(inVertical)">
                                      <p:cBhvr>
                                        <p:cTn id="15" dur="1000"/>
                                        <p:tgtEl>
                                          <p:spTgt spid="141">
                                            <p:txEl>
                                              <p:pRg st="0" end="0"/>
                                            </p:txEl>
                                          </p:spTgt>
                                        </p:tgtEl>
                                      </p:cBhvr>
                                    </p:animEffect>
                                  </p:childTnLst>
                                </p:cTn>
                              </p:par>
                            </p:childTnLst>
                          </p:cTn>
                        </p:par>
                        <p:par>
                          <p:cTn id="16" fill="hold">
                            <p:stCondLst>
                              <p:cond delay="3500"/>
                            </p:stCondLst>
                            <p:childTnLst>
                              <p:par>
                                <p:cTn id="17" presetID="16" presetClass="entr" presetSubtype="21" fill="hold" nodeType="afterEffect">
                                  <p:stCondLst>
                                    <p:cond delay="0"/>
                                  </p:stCondLst>
                                  <p:childTnLst>
                                    <p:set>
                                      <p:cBhvr>
                                        <p:cTn id="18" dur="1" fill="hold">
                                          <p:stCondLst>
                                            <p:cond delay="0"/>
                                          </p:stCondLst>
                                        </p:cTn>
                                        <p:tgtEl>
                                          <p:spTgt spid="141">
                                            <p:txEl>
                                              <p:pRg st="2" end="2"/>
                                            </p:txEl>
                                          </p:spTgt>
                                        </p:tgtEl>
                                        <p:attrNameLst>
                                          <p:attrName>style.visibility</p:attrName>
                                        </p:attrNameLst>
                                      </p:cBhvr>
                                      <p:to>
                                        <p:strVal val="visible"/>
                                      </p:to>
                                    </p:set>
                                    <p:animEffect transition="in" filter="barn(inVertical)">
                                      <p:cBhvr>
                                        <p:cTn id="19" dur="1000"/>
                                        <p:tgtEl>
                                          <p:spTgt spid="141">
                                            <p:txEl>
                                              <p:pRg st="2" end="2"/>
                                            </p:txEl>
                                          </p:spTgt>
                                        </p:tgtEl>
                                      </p:cBhvr>
                                    </p:animEffect>
                                  </p:childTnLst>
                                </p:cTn>
                              </p:par>
                            </p:childTnLst>
                          </p:cTn>
                        </p:par>
                        <p:par>
                          <p:cTn id="20" fill="hold">
                            <p:stCondLst>
                              <p:cond delay="4500"/>
                            </p:stCondLst>
                            <p:childTnLst>
                              <p:par>
                                <p:cTn id="21" presetID="16" presetClass="entr" presetSubtype="21" fill="hold" nodeType="afterEffect">
                                  <p:stCondLst>
                                    <p:cond delay="0"/>
                                  </p:stCondLst>
                                  <p:childTnLst>
                                    <p:set>
                                      <p:cBhvr>
                                        <p:cTn id="22" dur="1" fill="hold">
                                          <p:stCondLst>
                                            <p:cond delay="0"/>
                                          </p:stCondLst>
                                        </p:cTn>
                                        <p:tgtEl>
                                          <p:spTgt spid="141">
                                            <p:txEl>
                                              <p:pRg st="4" end="4"/>
                                            </p:txEl>
                                          </p:spTgt>
                                        </p:tgtEl>
                                        <p:attrNameLst>
                                          <p:attrName>style.visibility</p:attrName>
                                        </p:attrNameLst>
                                      </p:cBhvr>
                                      <p:to>
                                        <p:strVal val="visible"/>
                                      </p:to>
                                    </p:set>
                                    <p:animEffect transition="in" filter="barn(inVertical)">
                                      <p:cBhvr>
                                        <p:cTn id="23" dur="1000"/>
                                        <p:tgtEl>
                                          <p:spTgt spid="141">
                                            <p:txEl>
                                              <p:pRg st="4" end="4"/>
                                            </p:txEl>
                                          </p:spTgt>
                                        </p:tgtEl>
                                      </p:cBhvr>
                                    </p:animEffect>
                                  </p:childTnLst>
                                </p:cTn>
                              </p:par>
                            </p:childTnLst>
                          </p:cTn>
                        </p:par>
                        <p:par>
                          <p:cTn id="24" fill="hold">
                            <p:stCondLst>
                              <p:cond delay="5500"/>
                            </p:stCondLst>
                            <p:childTnLst>
                              <p:par>
                                <p:cTn id="25" presetID="16" presetClass="entr" presetSubtype="21" fill="hold" nodeType="afterEffect">
                                  <p:stCondLst>
                                    <p:cond delay="0"/>
                                  </p:stCondLst>
                                  <p:childTnLst>
                                    <p:set>
                                      <p:cBhvr>
                                        <p:cTn id="26" dur="1" fill="hold">
                                          <p:stCondLst>
                                            <p:cond delay="0"/>
                                          </p:stCondLst>
                                        </p:cTn>
                                        <p:tgtEl>
                                          <p:spTgt spid="141">
                                            <p:txEl>
                                              <p:pRg st="1" end="1"/>
                                            </p:txEl>
                                          </p:spTgt>
                                        </p:tgtEl>
                                        <p:attrNameLst>
                                          <p:attrName>style.visibility</p:attrName>
                                        </p:attrNameLst>
                                      </p:cBhvr>
                                      <p:to>
                                        <p:strVal val="visible"/>
                                      </p:to>
                                    </p:set>
                                    <p:animEffect transition="in" filter="barn(inVertical)">
                                      <p:cBhvr>
                                        <p:cTn id="27" dur="1000"/>
                                        <p:tgtEl>
                                          <p:spTgt spid="141">
                                            <p:txEl>
                                              <p:pRg st="1" end="1"/>
                                            </p:txEl>
                                          </p:spTgt>
                                        </p:tgtEl>
                                      </p:cBhvr>
                                    </p:animEffect>
                                  </p:childTnLst>
                                </p:cTn>
                              </p:par>
                            </p:childTnLst>
                          </p:cTn>
                        </p:par>
                        <p:par>
                          <p:cTn id="28" fill="hold">
                            <p:stCondLst>
                              <p:cond delay="6500"/>
                            </p:stCondLst>
                            <p:childTnLst>
                              <p:par>
                                <p:cTn id="29" presetID="16" presetClass="entr" presetSubtype="21" fill="hold" nodeType="afterEffect">
                                  <p:stCondLst>
                                    <p:cond delay="0"/>
                                  </p:stCondLst>
                                  <p:childTnLst>
                                    <p:set>
                                      <p:cBhvr>
                                        <p:cTn id="30" dur="1" fill="hold">
                                          <p:stCondLst>
                                            <p:cond delay="0"/>
                                          </p:stCondLst>
                                        </p:cTn>
                                        <p:tgtEl>
                                          <p:spTgt spid="141">
                                            <p:txEl>
                                              <p:pRg st="3" end="3"/>
                                            </p:txEl>
                                          </p:spTgt>
                                        </p:tgtEl>
                                        <p:attrNameLst>
                                          <p:attrName>style.visibility</p:attrName>
                                        </p:attrNameLst>
                                      </p:cBhvr>
                                      <p:to>
                                        <p:strVal val="visible"/>
                                      </p:to>
                                    </p:set>
                                    <p:animEffect transition="in" filter="barn(inVertical)">
                                      <p:cBhvr>
                                        <p:cTn id="31" dur="1000"/>
                                        <p:tgtEl>
                                          <p:spTgt spid="141">
                                            <p:txEl>
                                              <p:pRg st="3" end="3"/>
                                            </p:txEl>
                                          </p:spTgt>
                                        </p:tgtEl>
                                      </p:cBhvr>
                                    </p:animEffect>
                                  </p:childTnLst>
                                </p:cTn>
                              </p:par>
                            </p:childTnLst>
                          </p:cTn>
                        </p:par>
                        <p:par>
                          <p:cTn id="32" fill="hold">
                            <p:stCondLst>
                              <p:cond delay="7500"/>
                            </p:stCondLst>
                            <p:childTnLst>
                              <p:par>
                                <p:cTn id="33" presetID="16" presetClass="entr" presetSubtype="21" fill="hold" nodeType="afterEffect">
                                  <p:stCondLst>
                                    <p:cond delay="0"/>
                                  </p:stCondLst>
                                  <p:childTnLst>
                                    <p:set>
                                      <p:cBhvr>
                                        <p:cTn id="34" dur="1" fill="hold">
                                          <p:stCondLst>
                                            <p:cond delay="0"/>
                                          </p:stCondLst>
                                        </p:cTn>
                                        <p:tgtEl>
                                          <p:spTgt spid="141">
                                            <p:txEl>
                                              <p:pRg st="5" end="5"/>
                                            </p:txEl>
                                          </p:spTgt>
                                        </p:tgtEl>
                                        <p:attrNameLst>
                                          <p:attrName>style.visibility</p:attrName>
                                        </p:attrNameLst>
                                      </p:cBhvr>
                                      <p:to>
                                        <p:strVal val="visible"/>
                                      </p:to>
                                    </p:set>
                                    <p:animEffect transition="in" filter="barn(inVertical)">
                                      <p:cBhvr>
                                        <p:cTn id="35" dur="1000"/>
                                        <p:tgtEl>
                                          <p:spTgt spid="141">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Google Shape;204;p21">
            <a:extLst>
              <a:ext uri="{FF2B5EF4-FFF2-40B4-BE49-F238E27FC236}">
                <a16:creationId xmlns:a16="http://schemas.microsoft.com/office/drawing/2014/main" id="{DD305A2A-BB09-46AA-8FF5-24619180CF1E}"/>
              </a:ext>
            </a:extLst>
          </p:cNvPr>
          <p:cNvSpPr/>
          <p:nvPr/>
        </p:nvSpPr>
        <p:spPr>
          <a:xfrm>
            <a:off x="228600" y="597876"/>
            <a:ext cx="8686799" cy="610883"/>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3200"/>
              <a:buFont typeface="Arial"/>
              <a:buNone/>
            </a:pPr>
            <a:r>
              <a:rPr lang="es-ES" sz="4000" b="1" dirty="0">
                <a:solidFill>
                  <a:schemeClr val="lt1"/>
                </a:solidFill>
                <a:effectLst>
                  <a:glow rad="101600">
                    <a:srgbClr val="002060">
                      <a:alpha val="60000"/>
                    </a:srgbClr>
                  </a:glow>
                </a:effectLst>
                <a:latin typeface="Arial Rounded MT Bold" panose="020F0704030504030204" pitchFamily="34" charset="0"/>
                <a:ea typeface="Calibri"/>
              </a:rPr>
              <a:t>INVESTIGACIÓN DEL MERCADO</a:t>
            </a:r>
            <a:endParaRPr sz="4000" b="1" i="0" u="none" strike="noStrike" cap="none" dirty="0">
              <a:solidFill>
                <a:schemeClr val="lt1"/>
              </a:solidFill>
              <a:effectLst>
                <a:glow rad="101600">
                  <a:srgbClr val="002060">
                    <a:alpha val="60000"/>
                  </a:srgbClr>
                </a:glow>
              </a:effectLst>
              <a:latin typeface="Arial Rounded MT Bold" panose="020F0704030504030204" pitchFamily="34" charset="0"/>
              <a:ea typeface="Calibri"/>
              <a:cs typeface="Calibri"/>
              <a:sym typeface="Calibri"/>
            </a:endParaRPr>
          </a:p>
        </p:txBody>
      </p:sp>
      <p:pic>
        <p:nvPicPr>
          <p:cNvPr id="3" name="Imagen 2">
            <a:extLst>
              <a:ext uri="{FF2B5EF4-FFF2-40B4-BE49-F238E27FC236}">
                <a16:creationId xmlns:a16="http://schemas.microsoft.com/office/drawing/2014/main" id="{673C8C75-06C4-48C7-9B34-4FBB4B1080B5}"/>
              </a:ext>
            </a:extLst>
          </p:cNvPr>
          <p:cNvPicPr>
            <a:picLocks noChangeAspect="1"/>
          </p:cNvPicPr>
          <p:nvPr/>
        </p:nvPicPr>
        <p:blipFill>
          <a:blip r:embed="rId2"/>
          <a:stretch>
            <a:fillRect/>
          </a:stretch>
        </p:blipFill>
        <p:spPr>
          <a:xfrm>
            <a:off x="914912" y="2553351"/>
            <a:ext cx="7033334" cy="3955620"/>
          </a:xfrm>
          <a:prstGeom prst="rect">
            <a:avLst/>
          </a:prstGeom>
        </p:spPr>
      </p:pic>
      <p:sp>
        <p:nvSpPr>
          <p:cNvPr id="8" name="CuadroTexto 7">
            <a:extLst>
              <a:ext uri="{FF2B5EF4-FFF2-40B4-BE49-F238E27FC236}">
                <a16:creationId xmlns:a16="http://schemas.microsoft.com/office/drawing/2014/main" id="{3CA2761F-EEB1-4C73-A704-9ED14E5B3069}"/>
              </a:ext>
            </a:extLst>
          </p:cNvPr>
          <p:cNvSpPr txBox="1"/>
          <p:nvPr/>
        </p:nvSpPr>
        <p:spPr>
          <a:xfrm>
            <a:off x="3073030" y="1812069"/>
            <a:ext cx="2997937" cy="646331"/>
          </a:xfrm>
          <a:prstGeom prst="rect">
            <a:avLst/>
          </a:prstGeom>
          <a:noFill/>
        </p:spPr>
        <p:txBody>
          <a:bodyPr wrap="none" rtlCol="0">
            <a:spAutoFit/>
          </a:bodyPr>
          <a:lstStyle/>
          <a:p>
            <a:r>
              <a:rPr lang="es-CO" sz="3600" dirty="0">
                <a:solidFill>
                  <a:schemeClr val="accent5">
                    <a:lumMod val="75000"/>
                  </a:schemeClr>
                </a:solidFill>
                <a:effectLst>
                  <a:glow rad="228600">
                    <a:schemeClr val="accent1">
                      <a:satMod val="175000"/>
                      <a:alpha val="40000"/>
                    </a:schemeClr>
                  </a:glow>
                </a:effectLst>
                <a:latin typeface="Arial Rounded MT Bold" panose="020F0704030504030204" pitchFamily="34" charset="0"/>
              </a:rPr>
              <a:t>PARTICIPES</a:t>
            </a:r>
          </a:p>
        </p:txBody>
      </p:sp>
      <p:pic>
        <p:nvPicPr>
          <p:cNvPr id="6" name="Imagen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47315" y="1890583"/>
            <a:ext cx="773934" cy="746778"/>
          </a:xfrm>
          <a:prstGeom prst="rect">
            <a:avLst/>
          </a:prstGeom>
        </p:spPr>
      </p:pic>
    </p:spTree>
    <p:extLst>
      <p:ext uri="{BB962C8B-B14F-4D97-AF65-F5344CB8AC3E}">
        <p14:creationId xmlns:p14="http://schemas.microsoft.com/office/powerpoint/2010/main" val="3622254067"/>
      </p:ext>
    </p:extLst>
  </p:cSld>
  <p:clrMapOvr>
    <a:masterClrMapping/>
  </p:clrMapOvr>
  <mc:AlternateContent xmlns:mc="http://schemas.openxmlformats.org/markup-compatibility/2006" xmlns:p14="http://schemas.microsoft.com/office/powerpoint/2010/main">
    <mc:Choice Requires="p14">
      <p:transition spd="slow" p14:dur="2000">
        <p:comb dir="vert"/>
      </p:transition>
    </mc:Choice>
    <mc:Fallback xmlns="">
      <p:transition spd="slow">
        <p:comb dir="vert"/>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Google Shape;204;p21">
            <a:extLst>
              <a:ext uri="{FF2B5EF4-FFF2-40B4-BE49-F238E27FC236}">
                <a16:creationId xmlns:a16="http://schemas.microsoft.com/office/drawing/2014/main" id="{DD305A2A-BB09-46AA-8FF5-24619180CF1E}"/>
              </a:ext>
            </a:extLst>
          </p:cNvPr>
          <p:cNvSpPr/>
          <p:nvPr/>
        </p:nvSpPr>
        <p:spPr>
          <a:xfrm>
            <a:off x="228600" y="597876"/>
            <a:ext cx="8686799" cy="610883"/>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3200"/>
              <a:buFont typeface="Arial"/>
              <a:buNone/>
            </a:pPr>
            <a:r>
              <a:rPr lang="es-ES" sz="4000" b="1" i="0" u="none" strike="noStrike" cap="none" dirty="0">
                <a:solidFill>
                  <a:schemeClr val="lt1"/>
                </a:solidFill>
                <a:effectLst>
                  <a:glow rad="101600">
                    <a:srgbClr val="002060">
                      <a:alpha val="60000"/>
                    </a:srgbClr>
                  </a:glow>
                </a:effectLst>
                <a:latin typeface="Arial Rounded MT Bold" panose="020F0704030504030204" pitchFamily="34" charset="0"/>
                <a:ea typeface="Calibri"/>
                <a:cs typeface="Calibri"/>
                <a:sym typeface="Calibri"/>
              </a:rPr>
              <a:t>ENCUESTAS</a:t>
            </a:r>
            <a:endParaRPr sz="4000" b="1" i="0" u="none" strike="noStrike" cap="none" dirty="0">
              <a:solidFill>
                <a:schemeClr val="lt1"/>
              </a:solidFill>
              <a:effectLst>
                <a:glow rad="101600">
                  <a:srgbClr val="002060">
                    <a:alpha val="60000"/>
                  </a:srgbClr>
                </a:glow>
              </a:effectLst>
              <a:latin typeface="Arial Rounded MT Bold" panose="020F0704030504030204" pitchFamily="34" charset="0"/>
              <a:ea typeface="Calibri"/>
              <a:cs typeface="Calibri"/>
              <a:sym typeface="Calibri"/>
            </a:endParaRPr>
          </a:p>
        </p:txBody>
      </p:sp>
      <p:pic>
        <p:nvPicPr>
          <p:cNvPr id="3" name="Imagen 2">
            <a:extLst>
              <a:ext uri="{FF2B5EF4-FFF2-40B4-BE49-F238E27FC236}">
                <a16:creationId xmlns:a16="http://schemas.microsoft.com/office/drawing/2014/main" id="{1B17DD32-509A-4748-B75A-F9A1BD57E534}"/>
              </a:ext>
            </a:extLst>
          </p:cNvPr>
          <p:cNvPicPr>
            <a:picLocks noChangeAspect="1"/>
          </p:cNvPicPr>
          <p:nvPr/>
        </p:nvPicPr>
        <p:blipFill>
          <a:blip r:embed="rId2"/>
          <a:stretch>
            <a:fillRect/>
          </a:stretch>
        </p:blipFill>
        <p:spPr>
          <a:xfrm>
            <a:off x="1653624" y="3397348"/>
            <a:ext cx="5887797" cy="3302736"/>
          </a:xfrm>
          <a:prstGeom prst="rect">
            <a:avLst/>
          </a:prstGeom>
        </p:spPr>
      </p:pic>
      <p:pic>
        <p:nvPicPr>
          <p:cNvPr id="10" name="Imagen 9">
            <a:extLst>
              <a:ext uri="{FF2B5EF4-FFF2-40B4-BE49-F238E27FC236}">
                <a16:creationId xmlns:a16="http://schemas.microsoft.com/office/drawing/2014/main" id="{EC195134-1408-4D45-B379-2E6C3E108FAB}"/>
              </a:ext>
            </a:extLst>
          </p:cNvPr>
          <p:cNvPicPr>
            <a:picLocks noChangeAspect="1"/>
          </p:cNvPicPr>
          <p:nvPr/>
        </p:nvPicPr>
        <p:blipFill>
          <a:blip r:embed="rId3"/>
          <a:stretch>
            <a:fillRect/>
          </a:stretch>
        </p:blipFill>
        <p:spPr>
          <a:xfrm>
            <a:off x="789345" y="2165534"/>
            <a:ext cx="7616354" cy="1310030"/>
          </a:xfrm>
          <a:prstGeom prst="rect">
            <a:avLst/>
          </a:prstGeom>
        </p:spPr>
      </p:pic>
      <p:pic>
        <p:nvPicPr>
          <p:cNvPr id="12" name="Imagen 11">
            <a:extLst>
              <a:ext uri="{FF2B5EF4-FFF2-40B4-BE49-F238E27FC236}">
                <a16:creationId xmlns:a16="http://schemas.microsoft.com/office/drawing/2014/main" id="{9629ECF0-58E3-4EB1-99F6-A525BA259614}"/>
              </a:ext>
            </a:extLst>
          </p:cNvPr>
          <p:cNvPicPr>
            <a:picLocks noChangeAspect="1"/>
          </p:cNvPicPr>
          <p:nvPr/>
        </p:nvPicPr>
        <p:blipFill>
          <a:blip r:embed="rId4"/>
          <a:stretch>
            <a:fillRect/>
          </a:stretch>
        </p:blipFill>
        <p:spPr>
          <a:xfrm>
            <a:off x="228600" y="3991122"/>
            <a:ext cx="1285875" cy="1419225"/>
          </a:xfrm>
          <a:prstGeom prst="rect">
            <a:avLst/>
          </a:prstGeom>
        </p:spPr>
      </p:pic>
      <p:pic>
        <p:nvPicPr>
          <p:cNvPr id="13" name="Imagen 12">
            <a:extLst>
              <a:ext uri="{FF2B5EF4-FFF2-40B4-BE49-F238E27FC236}">
                <a16:creationId xmlns:a16="http://schemas.microsoft.com/office/drawing/2014/main" id="{D84C7F77-17D8-4EFF-84D8-20B7A04F73AD}"/>
              </a:ext>
            </a:extLst>
          </p:cNvPr>
          <p:cNvPicPr>
            <a:picLocks noChangeAspect="1"/>
          </p:cNvPicPr>
          <p:nvPr/>
        </p:nvPicPr>
        <p:blipFill>
          <a:blip r:embed="rId5"/>
          <a:stretch>
            <a:fillRect/>
          </a:stretch>
        </p:blipFill>
        <p:spPr>
          <a:xfrm>
            <a:off x="7541421" y="4428465"/>
            <a:ext cx="1285875" cy="1457325"/>
          </a:xfrm>
          <a:prstGeom prst="rect">
            <a:avLst/>
          </a:prstGeom>
        </p:spPr>
      </p:pic>
    </p:spTree>
    <p:extLst>
      <p:ext uri="{BB962C8B-B14F-4D97-AF65-F5344CB8AC3E}">
        <p14:creationId xmlns:p14="http://schemas.microsoft.com/office/powerpoint/2010/main" val="1317556513"/>
      </p:ext>
    </p:extLst>
  </p:cSld>
  <p:clrMapOvr>
    <a:masterClrMapping/>
  </p:clrMapOvr>
  <mc:AlternateContent xmlns:mc="http://schemas.openxmlformats.org/markup-compatibility/2006" xmlns:p14="http://schemas.microsoft.com/office/powerpoint/2010/main">
    <mc:Choice Requires="p14">
      <p:transition spd="slow" p14:dur="2000">
        <p:comb/>
      </p:transition>
    </mc:Choice>
    <mc:Fallback xmlns="">
      <p:transition spd="slow">
        <p:comb/>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Google Shape;204;p21">
            <a:extLst>
              <a:ext uri="{FF2B5EF4-FFF2-40B4-BE49-F238E27FC236}">
                <a16:creationId xmlns:a16="http://schemas.microsoft.com/office/drawing/2014/main" id="{DD305A2A-BB09-46AA-8FF5-24619180CF1E}"/>
              </a:ext>
            </a:extLst>
          </p:cNvPr>
          <p:cNvSpPr/>
          <p:nvPr/>
        </p:nvSpPr>
        <p:spPr>
          <a:xfrm>
            <a:off x="228600" y="597876"/>
            <a:ext cx="8686799" cy="610883"/>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3200"/>
              <a:buFont typeface="Arial"/>
              <a:buNone/>
            </a:pPr>
            <a:r>
              <a:rPr lang="es-ES" sz="4000" b="1" i="0" u="none" strike="noStrike" cap="none" dirty="0">
                <a:solidFill>
                  <a:schemeClr val="lt1"/>
                </a:solidFill>
                <a:effectLst>
                  <a:glow rad="101600">
                    <a:srgbClr val="002060">
                      <a:alpha val="60000"/>
                    </a:srgbClr>
                  </a:glow>
                </a:effectLst>
                <a:latin typeface="Arial Rounded MT Bold" panose="020F0704030504030204" pitchFamily="34" charset="0"/>
                <a:ea typeface="Calibri"/>
                <a:cs typeface="Calibri"/>
                <a:sym typeface="Calibri"/>
              </a:rPr>
              <a:t>ENCUESTAS</a:t>
            </a:r>
            <a:endParaRPr sz="4000" b="1" i="0" u="none" strike="noStrike" cap="none" dirty="0">
              <a:solidFill>
                <a:schemeClr val="lt1"/>
              </a:solidFill>
              <a:effectLst>
                <a:glow rad="101600">
                  <a:srgbClr val="002060">
                    <a:alpha val="60000"/>
                  </a:srgbClr>
                </a:glow>
              </a:effectLst>
              <a:latin typeface="Arial Rounded MT Bold" panose="020F0704030504030204" pitchFamily="34" charset="0"/>
              <a:ea typeface="Calibri"/>
              <a:cs typeface="Calibri"/>
              <a:sym typeface="Calibri"/>
            </a:endParaRPr>
          </a:p>
        </p:txBody>
      </p:sp>
      <p:pic>
        <p:nvPicPr>
          <p:cNvPr id="2" name="Imagen 1">
            <a:extLst>
              <a:ext uri="{FF2B5EF4-FFF2-40B4-BE49-F238E27FC236}">
                <a16:creationId xmlns:a16="http://schemas.microsoft.com/office/drawing/2014/main" id="{CA2C5094-C92C-4347-922A-39AE11741055}"/>
              </a:ext>
            </a:extLst>
          </p:cNvPr>
          <p:cNvPicPr>
            <a:picLocks noChangeAspect="1"/>
          </p:cNvPicPr>
          <p:nvPr/>
        </p:nvPicPr>
        <p:blipFill>
          <a:blip r:embed="rId2"/>
          <a:stretch>
            <a:fillRect/>
          </a:stretch>
        </p:blipFill>
        <p:spPr>
          <a:xfrm>
            <a:off x="1728265" y="3289156"/>
            <a:ext cx="5813155" cy="3409709"/>
          </a:xfrm>
          <a:prstGeom prst="rect">
            <a:avLst/>
          </a:prstGeom>
        </p:spPr>
      </p:pic>
      <p:pic>
        <p:nvPicPr>
          <p:cNvPr id="5" name="Imagen 4">
            <a:extLst>
              <a:ext uri="{FF2B5EF4-FFF2-40B4-BE49-F238E27FC236}">
                <a16:creationId xmlns:a16="http://schemas.microsoft.com/office/drawing/2014/main" id="{911011FD-670B-4D7E-A9B9-4F20F2BE7F85}"/>
              </a:ext>
            </a:extLst>
          </p:cNvPr>
          <p:cNvPicPr>
            <a:picLocks noChangeAspect="1"/>
          </p:cNvPicPr>
          <p:nvPr/>
        </p:nvPicPr>
        <p:blipFill>
          <a:blip r:embed="rId3"/>
          <a:stretch>
            <a:fillRect/>
          </a:stretch>
        </p:blipFill>
        <p:spPr>
          <a:xfrm>
            <a:off x="768731" y="2204101"/>
            <a:ext cx="7911036" cy="1085055"/>
          </a:xfrm>
          <a:prstGeom prst="rect">
            <a:avLst/>
          </a:prstGeom>
        </p:spPr>
      </p:pic>
      <p:pic>
        <p:nvPicPr>
          <p:cNvPr id="11" name="Imagen 10">
            <a:extLst>
              <a:ext uri="{FF2B5EF4-FFF2-40B4-BE49-F238E27FC236}">
                <a16:creationId xmlns:a16="http://schemas.microsoft.com/office/drawing/2014/main" id="{50CFA4DF-08A9-401E-AD89-99B7F29D462C}"/>
              </a:ext>
            </a:extLst>
          </p:cNvPr>
          <p:cNvPicPr>
            <a:picLocks noChangeAspect="1"/>
          </p:cNvPicPr>
          <p:nvPr/>
        </p:nvPicPr>
        <p:blipFill>
          <a:blip r:embed="rId4"/>
          <a:stretch>
            <a:fillRect/>
          </a:stretch>
        </p:blipFill>
        <p:spPr>
          <a:xfrm>
            <a:off x="261728" y="3874311"/>
            <a:ext cx="1285875" cy="1457325"/>
          </a:xfrm>
          <a:prstGeom prst="rect">
            <a:avLst/>
          </a:prstGeom>
        </p:spPr>
      </p:pic>
      <p:pic>
        <p:nvPicPr>
          <p:cNvPr id="6" name="Imagen 5">
            <a:extLst>
              <a:ext uri="{FF2B5EF4-FFF2-40B4-BE49-F238E27FC236}">
                <a16:creationId xmlns:a16="http://schemas.microsoft.com/office/drawing/2014/main" id="{7F99A04B-0E97-4836-B72E-973F927E83C3}"/>
              </a:ext>
            </a:extLst>
          </p:cNvPr>
          <p:cNvPicPr>
            <a:picLocks noChangeAspect="1"/>
          </p:cNvPicPr>
          <p:nvPr/>
        </p:nvPicPr>
        <p:blipFill>
          <a:blip r:embed="rId5"/>
          <a:stretch>
            <a:fillRect/>
          </a:stretch>
        </p:blipFill>
        <p:spPr>
          <a:xfrm>
            <a:off x="7653547" y="4485888"/>
            <a:ext cx="1228725" cy="1438275"/>
          </a:xfrm>
          <a:prstGeom prst="rect">
            <a:avLst/>
          </a:prstGeom>
        </p:spPr>
      </p:pic>
    </p:spTree>
    <p:extLst>
      <p:ext uri="{BB962C8B-B14F-4D97-AF65-F5344CB8AC3E}">
        <p14:creationId xmlns:p14="http://schemas.microsoft.com/office/powerpoint/2010/main" val="1450574327"/>
      </p:ext>
    </p:extLst>
  </p:cSld>
  <p:clrMapOvr>
    <a:masterClrMapping/>
  </p:clrMapOvr>
  <p:transition spd="slow">
    <p:comb dir="vert"/>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Google Shape;204;p21">
            <a:extLst>
              <a:ext uri="{FF2B5EF4-FFF2-40B4-BE49-F238E27FC236}">
                <a16:creationId xmlns:a16="http://schemas.microsoft.com/office/drawing/2014/main" id="{DD305A2A-BB09-46AA-8FF5-24619180CF1E}"/>
              </a:ext>
            </a:extLst>
          </p:cNvPr>
          <p:cNvSpPr/>
          <p:nvPr/>
        </p:nvSpPr>
        <p:spPr>
          <a:xfrm>
            <a:off x="228600" y="597876"/>
            <a:ext cx="8686799" cy="610883"/>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3200"/>
              <a:buFont typeface="Arial"/>
              <a:buNone/>
            </a:pPr>
            <a:r>
              <a:rPr lang="es-ES" sz="4000" b="1" dirty="0">
                <a:solidFill>
                  <a:schemeClr val="lt1"/>
                </a:solidFill>
                <a:effectLst>
                  <a:glow rad="101600">
                    <a:srgbClr val="002060">
                      <a:alpha val="60000"/>
                    </a:srgbClr>
                  </a:glow>
                </a:effectLst>
                <a:latin typeface="Arial Rounded MT Bold" panose="020F0704030504030204" pitchFamily="34" charset="0"/>
                <a:ea typeface="Calibri"/>
              </a:rPr>
              <a:t>CONCLUSIONES DEL ANÁLISIS</a:t>
            </a:r>
            <a:endParaRPr sz="4000" b="1" i="0" u="none" strike="noStrike" cap="none" dirty="0">
              <a:solidFill>
                <a:schemeClr val="lt1"/>
              </a:solidFill>
              <a:effectLst>
                <a:glow rad="101600">
                  <a:srgbClr val="002060">
                    <a:alpha val="60000"/>
                  </a:srgbClr>
                </a:glow>
              </a:effectLst>
              <a:latin typeface="Arial Rounded MT Bold" panose="020F0704030504030204" pitchFamily="34" charset="0"/>
              <a:ea typeface="Calibri"/>
              <a:cs typeface="Calibri"/>
              <a:sym typeface="Calibri"/>
            </a:endParaRPr>
          </a:p>
        </p:txBody>
      </p:sp>
      <p:sp>
        <p:nvSpPr>
          <p:cNvPr id="6" name="CuadroTexto 5">
            <a:extLst>
              <a:ext uri="{FF2B5EF4-FFF2-40B4-BE49-F238E27FC236}">
                <a16:creationId xmlns:a16="http://schemas.microsoft.com/office/drawing/2014/main" id="{18AD0ACE-C1A3-4B28-AB1D-8B19F5773B9B}"/>
              </a:ext>
            </a:extLst>
          </p:cNvPr>
          <p:cNvSpPr txBox="1"/>
          <p:nvPr/>
        </p:nvSpPr>
        <p:spPr>
          <a:xfrm>
            <a:off x="98475" y="2240704"/>
            <a:ext cx="8816924" cy="4370427"/>
          </a:xfrm>
          <a:prstGeom prst="rect">
            <a:avLst/>
          </a:prstGeom>
          <a:noFill/>
        </p:spPr>
        <p:txBody>
          <a:bodyPr wrap="square" rtlCol="0">
            <a:spAutoFit/>
          </a:bodyPr>
          <a:lstStyle/>
          <a:p>
            <a:pPr marL="342900" lvl="6" indent="-342900" algn="just">
              <a:buFont typeface="Arial" panose="020B0604020202020204" pitchFamily="34" charset="0"/>
              <a:buChar char="•"/>
            </a:pPr>
            <a:r>
              <a:rPr lang="es-CO" sz="2400" dirty="0">
                <a:solidFill>
                  <a:schemeClr val="tx1">
                    <a:lumMod val="65000"/>
                    <a:lumOff val="35000"/>
                  </a:schemeClr>
                </a:solidFill>
                <a:latin typeface="Arial Rounded MT Bold" panose="020F0704030504030204" pitchFamily="34" charset="0"/>
              </a:rPr>
              <a:t>Existe un factor mayormente desfavorable de 1-3 con los procesos de solicitud de certificados del SENA CEET, implicando así un planteamiento de problema relacionado a la inconformidad de los procesos relacionados del SENA.</a:t>
            </a:r>
          </a:p>
          <a:p>
            <a:pPr marL="342900" lvl="6" indent="-342900" algn="just">
              <a:buFont typeface="Arial" panose="020B0604020202020204" pitchFamily="34" charset="0"/>
              <a:buChar char="•"/>
            </a:pPr>
            <a:endParaRPr lang="es-CO" sz="2400" dirty="0">
              <a:solidFill>
                <a:schemeClr val="tx1">
                  <a:lumMod val="65000"/>
                  <a:lumOff val="35000"/>
                </a:schemeClr>
              </a:solidFill>
              <a:latin typeface="Arial Rounded MT Bold" panose="020F0704030504030204" pitchFamily="34" charset="0"/>
            </a:endParaRPr>
          </a:p>
          <a:p>
            <a:pPr marL="342900" lvl="6" indent="-342900" algn="just">
              <a:buFont typeface="Arial" panose="020B0604020202020204" pitchFamily="34" charset="0"/>
              <a:buChar char="•"/>
            </a:pPr>
            <a:r>
              <a:rPr lang="es-CO" sz="2400" dirty="0">
                <a:solidFill>
                  <a:schemeClr val="tx1">
                    <a:lumMod val="65000"/>
                    <a:lumOff val="35000"/>
                  </a:schemeClr>
                </a:solidFill>
                <a:latin typeface="Arial Rounded MT Bold" panose="020F0704030504030204" pitchFamily="34" charset="0"/>
              </a:rPr>
              <a:t>De acuerdo a la frecuencia en que se realizan solicitudes para un certificado, los funcionarios se involucran más anualmente, trimestralmente y mensualmente, implicando así un uso relativamente no tan habitual con los procesos.</a:t>
            </a:r>
          </a:p>
          <a:p>
            <a:endParaRPr lang="es-CO" dirty="0"/>
          </a:p>
        </p:txBody>
      </p:sp>
    </p:spTree>
    <p:extLst>
      <p:ext uri="{BB962C8B-B14F-4D97-AF65-F5344CB8AC3E}">
        <p14:creationId xmlns:p14="http://schemas.microsoft.com/office/powerpoint/2010/main" val="947259408"/>
      </p:ext>
    </p:extLst>
  </p:cSld>
  <p:clrMapOvr>
    <a:masterClrMapping/>
  </p:clrMapOvr>
  <p:transition spd="slow">
    <p:comb/>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Google Shape;204;p21">
            <a:extLst>
              <a:ext uri="{FF2B5EF4-FFF2-40B4-BE49-F238E27FC236}">
                <a16:creationId xmlns:a16="http://schemas.microsoft.com/office/drawing/2014/main" id="{DD305A2A-BB09-46AA-8FF5-24619180CF1E}"/>
              </a:ext>
            </a:extLst>
          </p:cNvPr>
          <p:cNvSpPr/>
          <p:nvPr/>
        </p:nvSpPr>
        <p:spPr>
          <a:xfrm>
            <a:off x="228600" y="597876"/>
            <a:ext cx="8686799" cy="610883"/>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3200"/>
              <a:buFont typeface="Arial"/>
              <a:buNone/>
            </a:pPr>
            <a:r>
              <a:rPr lang="es-ES" sz="4000" b="1" i="0" u="none" strike="noStrike" cap="none" dirty="0">
                <a:solidFill>
                  <a:schemeClr val="lt1"/>
                </a:solidFill>
                <a:effectLst>
                  <a:glow rad="101600">
                    <a:srgbClr val="002060">
                      <a:alpha val="60000"/>
                    </a:srgbClr>
                  </a:glow>
                </a:effectLst>
                <a:latin typeface="Arial Rounded MT Bold" panose="020F0704030504030204" pitchFamily="34" charset="0"/>
                <a:ea typeface="Calibri"/>
                <a:cs typeface="Calibri"/>
                <a:sym typeface="Calibri"/>
              </a:rPr>
              <a:t>ENCUESTAS</a:t>
            </a:r>
            <a:endParaRPr sz="4000" b="1" i="0" u="none" strike="noStrike" cap="none" dirty="0">
              <a:solidFill>
                <a:schemeClr val="lt1"/>
              </a:solidFill>
              <a:effectLst>
                <a:glow rad="101600">
                  <a:srgbClr val="002060">
                    <a:alpha val="60000"/>
                  </a:srgbClr>
                </a:glow>
              </a:effectLst>
              <a:latin typeface="Arial Rounded MT Bold" panose="020F0704030504030204" pitchFamily="34" charset="0"/>
              <a:ea typeface="Calibri"/>
              <a:cs typeface="Calibri"/>
              <a:sym typeface="Calibri"/>
            </a:endParaRPr>
          </a:p>
        </p:txBody>
      </p:sp>
      <p:pic>
        <p:nvPicPr>
          <p:cNvPr id="2" name="Imagen 1">
            <a:extLst>
              <a:ext uri="{FF2B5EF4-FFF2-40B4-BE49-F238E27FC236}">
                <a16:creationId xmlns:a16="http://schemas.microsoft.com/office/drawing/2014/main" id="{D53DBF4F-1942-40B8-9130-CA2016379EB2}"/>
              </a:ext>
            </a:extLst>
          </p:cNvPr>
          <p:cNvPicPr>
            <a:picLocks noChangeAspect="1"/>
          </p:cNvPicPr>
          <p:nvPr/>
        </p:nvPicPr>
        <p:blipFill>
          <a:blip r:embed="rId2"/>
          <a:stretch>
            <a:fillRect/>
          </a:stretch>
        </p:blipFill>
        <p:spPr>
          <a:xfrm>
            <a:off x="7487747" y="4535512"/>
            <a:ext cx="1362075" cy="1685925"/>
          </a:xfrm>
          <a:prstGeom prst="rect">
            <a:avLst/>
          </a:prstGeom>
        </p:spPr>
      </p:pic>
      <p:pic>
        <p:nvPicPr>
          <p:cNvPr id="6" name="Imagen 5">
            <a:extLst>
              <a:ext uri="{FF2B5EF4-FFF2-40B4-BE49-F238E27FC236}">
                <a16:creationId xmlns:a16="http://schemas.microsoft.com/office/drawing/2014/main" id="{ECBC4978-5681-4589-AB49-CE30BF7F5121}"/>
              </a:ext>
            </a:extLst>
          </p:cNvPr>
          <p:cNvPicPr>
            <a:picLocks noChangeAspect="1"/>
          </p:cNvPicPr>
          <p:nvPr/>
        </p:nvPicPr>
        <p:blipFill>
          <a:blip r:embed="rId3"/>
          <a:stretch>
            <a:fillRect/>
          </a:stretch>
        </p:blipFill>
        <p:spPr>
          <a:xfrm>
            <a:off x="469633" y="3861727"/>
            <a:ext cx="1228725" cy="1438275"/>
          </a:xfrm>
          <a:prstGeom prst="rect">
            <a:avLst/>
          </a:prstGeom>
        </p:spPr>
      </p:pic>
      <p:pic>
        <p:nvPicPr>
          <p:cNvPr id="4" name="Imagen 3">
            <a:extLst>
              <a:ext uri="{FF2B5EF4-FFF2-40B4-BE49-F238E27FC236}">
                <a16:creationId xmlns:a16="http://schemas.microsoft.com/office/drawing/2014/main" id="{8212B52B-2011-4F44-A89C-E8CF21DD07F1}"/>
              </a:ext>
            </a:extLst>
          </p:cNvPr>
          <p:cNvPicPr>
            <a:picLocks noChangeAspect="1"/>
          </p:cNvPicPr>
          <p:nvPr/>
        </p:nvPicPr>
        <p:blipFill>
          <a:blip r:embed="rId4"/>
          <a:stretch>
            <a:fillRect/>
          </a:stretch>
        </p:blipFill>
        <p:spPr>
          <a:xfrm>
            <a:off x="1991319" y="3429000"/>
            <a:ext cx="5457570" cy="3397347"/>
          </a:xfrm>
          <a:prstGeom prst="rect">
            <a:avLst/>
          </a:prstGeom>
        </p:spPr>
      </p:pic>
      <p:pic>
        <p:nvPicPr>
          <p:cNvPr id="5" name="Imagen 4">
            <a:extLst>
              <a:ext uri="{FF2B5EF4-FFF2-40B4-BE49-F238E27FC236}">
                <a16:creationId xmlns:a16="http://schemas.microsoft.com/office/drawing/2014/main" id="{66068302-5EF2-463D-81B7-E9706D92CF0A}"/>
              </a:ext>
            </a:extLst>
          </p:cNvPr>
          <p:cNvPicPr>
            <a:picLocks noChangeAspect="1"/>
          </p:cNvPicPr>
          <p:nvPr/>
        </p:nvPicPr>
        <p:blipFill>
          <a:blip r:embed="rId5"/>
          <a:stretch>
            <a:fillRect/>
          </a:stretch>
        </p:blipFill>
        <p:spPr>
          <a:xfrm>
            <a:off x="1027727" y="2102910"/>
            <a:ext cx="7384754" cy="1367546"/>
          </a:xfrm>
          <a:prstGeom prst="rect">
            <a:avLst/>
          </a:prstGeom>
        </p:spPr>
      </p:pic>
    </p:spTree>
    <p:extLst>
      <p:ext uri="{BB962C8B-B14F-4D97-AF65-F5344CB8AC3E}">
        <p14:creationId xmlns:p14="http://schemas.microsoft.com/office/powerpoint/2010/main" val="4270611156"/>
      </p:ext>
    </p:extLst>
  </p:cSld>
  <p:clrMapOvr>
    <a:masterClrMapping/>
  </p:clrMapOvr>
  <p:transition spd="slow">
    <p:comb/>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Google Shape;204;p21">
            <a:extLst>
              <a:ext uri="{FF2B5EF4-FFF2-40B4-BE49-F238E27FC236}">
                <a16:creationId xmlns:a16="http://schemas.microsoft.com/office/drawing/2014/main" id="{DD305A2A-BB09-46AA-8FF5-24619180CF1E}"/>
              </a:ext>
            </a:extLst>
          </p:cNvPr>
          <p:cNvSpPr/>
          <p:nvPr/>
        </p:nvSpPr>
        <p:spPr>
          <a:xfrm>
            <a:off x="-188155" y="651332"/>
            <a:ext cx="9520310" cy="610883"/>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3200"/>
              <a:buFont typeface="Arial"/>
              <a:buNone/>
            </a:pPr>
            <a:r>
              <a:rPr lang="es-ES" sz="3600" b="1" dirty="0">
                <a:solidFill>
                  <a:schemeClr val="lt1"/>
                </a:solidFill>
                <a:effectLst>
                  <a:glow rad="101600">
                    <a:srgbClr val="002060">
                      <a:alpha val="60000"/>
                    </a:srgbClr>
                  </a:glow>
                </a:effectLst>
                <a:latin typeface="Arial Rounded MT Bold" panose="020F0704030504030204" pitchFamily="34" charset="0"/>
                <a:ea typeface="Calibri"/>
              </a:rPr>
              <a:t>LEVANTAMIENTO DE INFORMACIÓN</a:t>
            </a:r>
            <a:endParaRPr sz="3600" b="1" i="0" u="none" strike="noStrike" cap="none" dirty="0">
              <a:solidFill>
                <a:schemeClr val="lt1"/>
              </a:solidFill>
              <a:effectLst>
                <a:glow rad="101600">
                  <a:srgbClr val="002060">
                    <a:alpha val="60000"/>
                  </a:srgbClr>
                </a:glow>
              </a:effectLst>
              <a:latin typeface="Arial Rounded MT Bold" panose="020F0704030504030204" pitchFamily="34" charset="0"/>
              <a:ea typeface="Calibri"/>
              <a:cs typeface="Calibri"/>
              <a:sym typeface="Calibri"/>
            </a:endParaRPr>
          </a:p>
        </p:txBody>
      </p:sp>
      <p:pic>
        <p:nvPicPr>
          <p:cNvPr id="6" name="Imagen 5">
            <a:extLst>
              <a:ext uri="{FF2B5EF4-FFF2-40B4-BE49-F238E27FC236}">
                <a16:creationId xmlns:a16="http://schemas.microsoft.com/office/drawing/2014/main" id="{16B984B6-AE50-4DDF-9E20-C009F5C1CD34}"/>
              </a:ext>
            </a:extLst>
          </p:cNvPr>
          <p:cNvPicPr>
            <a:picLocks noChangeAspect="1"/>
          </p:cNvPicPr>
          <p:nvPr/>
        </p:nvPicPr>
        <p:blipFill>
          <a:blip r:embed="rId2"/>
          <a:stretch>
            <a:fillRect/>
          </a:stretch>
        </p:blipFill>
        <p:spPr>
          <a:xfrm>
            <a:off x="443651" y="3921368"/>
            <a:ext cx="1285875" cy="1419225"/>
          </a:xfrm>
          <a:prstGeom prst="rect">
            <a:avLst/>
          </a:prstGeom>
        </p:spPr>
      </p:pic>
      <p:pic>
        <p:nvPicPr>
          <p:cNvPr id="7" name="Imagen 6">
            <a:extLst>
              <a:ext uri="{FF2B5EF4-FFF2-40B4-BE49-F238E27FC236}">
                <a16:creationId xmlns:a16="http://schemas.microsoft.com/office/drawing/2014/main" id="{C3008AA1-CD74-4DBB-A01C-51E5AA01AC17}"/>
              </a:ext>
            </a:extLst>
          </p:cNvPr>
          <p:cNvPicPr>
            <a:picLocks noChangeAspect="1"/>
          </p:cNvPicPr>
          <p:nvPr/>
        </p:nvPicPr>
        <p:blipFill>
          <a:blip r:embed="rId3"/>
          <a:stretch>
            <a:fillRect/>
          </a:stretch>
        </p:blipFill>
        <p:spPr>
          <a:xfrm>
            <a:off x="7471624" y="4364086"/>
            <a:ext cx="1228725" cy="1438275"/>
          </a:xfrm>
          <a:prstGeom prst="rect">
            <a:avLst/>
          </a:prstGeom>
        </p:spPr>
      </p:pic>
      <p:pic>
        <p:nvPicPr>
          <p:cNvPr id="3" name="Imagen 2">
            <a:extLst>
              <a:ext uri="{FF2B5EF4-FFF2-40B4-BE49-F238E27FC236}">
                <a16:creationId xmlns:a16="http://schemas.microsoft.com/office/drawing/2014/main" id="{6F40AAE6-2883-428E-A785-7F501A8B9996}"/>
              </a:ext>
            </a:extLst>
          </p:cNvPr>
          <p:cNvPicPr>
            <a:picLocks noChangeAspect="1"/>
          </p:cNvPicPr>
          <p:nvPr/>
        </p:nvPicPr>
        <p:blipFill>
          <a:blip r:embed="rId4"/>
          <a:stretch>
            <a:fillRect/>
          </a:stretch>
        </p:blipFill>
        <p:spPr>
          <a:xfrm>
            <a:off x="1920488" y="3338833"/>
            <a:ext cx="5000817" cy="3413656"/>
          </a:xfrm>
          <a:prstGeom prst="rect">
            <a:avLst/>
          </a:prstGeom>
        </p:spPr>
      </p:pic>
      <p:pic>
        <p:nvPicPr>
          <p:cNvPr id="4" name="Imagen 3">
            <a:extLst>
              <a:ext uri="{FF2B5EF4-FFF2-40B4-BE49-F238E27FC236}">
                <a16:creationId xmlns:a16="http://schemas.microsoft.com/office/drawing/2014/main" id="{728372BB-C773-4019-9886-DE647AF8E689}"/>
              </a:ext>
            </a:extLst>
          </p:cNvPr>
          <p:cNvPicPr>
            <a:picLocks noChangeAspect="1"/>
          </p:cNvPicPr>
          <p:nvPr/>
        </p:nvPicPr>
        <p:blipFill>
          <a:blip r:embed="rId5"/>
          <a:stretch>
            <a:fillRect/>
          </a:stretch>
        </p:blipFill>
        <p:spPr>
          <a:xfrm>
            <a:off x="1127751" y="2080410"/>
            <a:ext cx="6586290" cy="1258423"/>
          </a:xfrm>
          <a:prstGeom prst="rect">
            <a:avLst/>
          </a:prstGeom>
        </p:spPr>
      </p:pic>
      <p:pic>
        <p:nvPicPr>
          <p:cNvPr id="8" name="Imagen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47315" y="1890583"/>
            <a:ext cx="773934" cy="746778"/>
          </a:xfrm>
          <a:prstGeom prst="rect">
            <a:avLst/>
          </a:prstGeom>
        </p:spPr>
      </p:pic>
    </p:spTree>
    <p:extLst>
      <p:ext uri="{BB962C8B-B14F-4D97-AF65-F5344CB8AC3E}">
        <p14:creationId xmlns:p14="http://schemas.microsoft.com/office/powerpoint/2010/main" val="1229300478"/>
      </p:ext>
    </p:extLst>
  </p:cSld>
  <p:clrMapOvr>
    <a:masterClrMapping/>
  </p:clrMapOvr>
  <p:transition spd="slow">
    <p:comb dir="vert"/>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Google Shape;204;p21">
            <a:extLst>
              <a:ext uri="{FF2B5EF4-FFF2-40B4-BE49-F238E27FC236}">
                <a16:creationId xmlns:a16="http://schemas.microsoft.com/office/drawing/2014/main" id="{DD305A2A-BB09-46AA-8FF5-24619180CF1E}"/>
              </a:ext>
            </a:extLst>
          </p:cNvPr>
          <p:cNvSpPr/>
          <p:nvPr/>
        </p:nvSpPr>
        <p:spPr>
          <a:xfrm>
            <a:off x="228600" y="597876"/>
            <a:ext cx="8686799" cy="610883"/>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3200"/>
              <a:buFont typeface="Arial"/>
              <a:buNone/>
            </a:pPr>
            <a:r>
              <a:rPr lang="es-ES" sz="4000" b="1" dirty="0">
                <a:solidFill>
                  <a:schemeClr val="lt1"/>
                </a:solidFill>
                <a:effectLst>
                  <a:glow rad="101600">
                    <a:srgbClr val="002060">
                      <a:alpha val="60000"/>
                    </a:srgbClr>
                  </a:glow>
                </a:effectLst>
                <a:latin typeface="Arial Rounded MT Bold" panose="020F0704030504030204" pitchFamily="34" charset="0"/>
                <a:ea typeface="Calibri"/>
              </a:rPr>
              <a:t>CONCLUSIONES DEL ANÁLISIS</a:t>
            </a:r>
            <a:endParaRPr sz="4000" b="1" i="0" u="none" strike="noStrike" cap="none" dirty="0">
              <a:solidFill>
                <a:schemeClr val="lt1"/>
              </a:solidFill>
              <a:effectLst>
                <a:glow rad="101600">
                  <a:srgbClr val="002060">
                    <a:alpha val="60000"/>
                  </a:srgbClr>
                </a:glow>
              </a:effectLst>
              <a:latin typeface="Arial Rounded MT Bold" panose="020F0704030504030204" pitchFamily="34" charset="0"/>
              <a:ea typeface="Calibri"/>
              <a:cs typeface="Calibri"/>
              <a:sym typeface="Calibri"/>
            </a:endParaRPr>
          </a:p>
        </p:txBody>
      </p:sp>
      <p:sp>
        <p:nvSpPr>
          <p:cNvPr id="6" name="CuadroTexto 5">
            <a:extLst>
              <a:ext uri="{FF2B5EF4-FFF2-40B4-BE49-F238E27FC236}">
                <a16:creationId xmlns:a16="http://schemas.microsoft.com/office/drawing/2014/main" id="{18AD0ACE-C1A3-4B28-AB1D-8B19F5773B9B}"/>
              </a:ext>
            </a:extLst>
          </p:cNvPr>
          <p:cNvSpPr txBox="1"/>
          <p:nvPr/>
        </p:nvSpPr>
        <p:spPr>
          <a:xfrm>
            <a:off x="98475" y="2240704"/>
            <a:ext cx="8816924" cy="4370427"/>
          </a:xfrm>
          <a:prstGeom prst="rect">
            <a:avLst/>
          </a:prstGeom>
          <a:noFill/>
        </p:spPr>
        <p:txBody>
          <a:bodyPr wrap="square" rtlCol="0">
            <a:spAutoFit/>
          </a:bodyPr>
          <a:lstStyle/>
          <a:p>
            <a:pPr marL="285750" lvl="6" indent="-285750" algn="just">
              <a:buFont typeface="Arial" panose="020B0604020202020204" pitchFamily="34" charset="0"/>
              <a:buChar char="•"/>
            </a:pPr>
            <a:r>
              <a:rPr lang="es-CO" sz="2400" dirty="0">
                <a:solidFill>
                  <a:schemeClr val="tx1">
                    <a:lumMod val="65000"/>
                    <a:lumOff val="35000"/>
                  </a:schemeClr>
                </a:solidFill>
                <a:latin typeface="Arial Rounded MT Bold" panose="020F0704030504030204" pitchFamily="34" charset="0"/>
              </a:rPr>
              <a:t>La agilidad y optimización en los procedimientos se consideran más especiales, implicando así que la rapidez o la velocidad de la plataforma es fundamental para considerad competente y útil en muchos casos.</a:t>
            </a:r>
          </a:p>
          <a:p>
            <a:pPr lvl="6" algn="just"/>
            <a:endParaRPr lang="es-CO" sz="2400" dirty="0">
              <a:solidFill>
                <a:schemeClr val="tx1">
                  <a:lumMod val="65000"/>
                  <a:lumOff val="35000"/>
                </a:schemeClr>
              </a:solidFill>
              <a:latin typeface="Arial Rounded MT Bold" panose="020F0704030504030204" pitchFamily="34" charset="0"/>
            </a:endParaRPr>
          </a:p>
          <a:p>
            <a:pPr marL="285750" lvl="6" indent="-285750" algn="just">
              <a:buFont typeface="Arial" panose="020B0604020202020204" pitchFamily="34" charset="0"/>
              <a:buChar char="•"/>
            </a:pPr>
            <a:r>
              <a:rPr lang="es-CO" sz="2400" dirty="0">
                <a:solidFill>
                  <a:schemeClr val="tx1">
                    <a:lumMod val="65000"/>
                    <a:lumOff val="35000"/>
                  </a:schemeClr>
                </a:solidFill>
                <a:latin typeface="Arial Rounded MT Bold" panose="020F0704030504030204" pitchFamily="34" charset="0"/>
              </a:rPr>
              <a:t>Las características que mejoran la calidad de una plataforma implican velocidad, tiempo de respuesta, facilidad de comprensión, seguridad entre otros, entendiendo que, a diferencia de la velocidad, la veracidad y la seguridad son aspectos vitales dentro de una plataforma.</a:t>
            </a:r>
          </a:p>
          <a:p>
            <a:endParaRPr lang="es-CO" dirty="0"/>
          </a:p>
        </p:txBody>
      </p:sp>
    </p:spTree>
    <p:extLst>
      <p:ext uri="{BB962C8B-B14F-4D97-AF65-F5344CB8AC3E}">
        <p14:creationId xmlns:p14="http://schemas.microsoft.com/office/powerpoint/2010/main" val="2943681494"/>
      </p:ext>
    </p:extLst>
  </p:cSld>
  <p:clrMapOvr>
    <a:masterClrMapping/>
  </p:clrMapOvr>
  <p:transition spd="slow">
    <p:comb/>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Google Shape;204;p21">
            <a:extLst>
              <a:ext uri="{FF2B5EF4-FFF2-40B4-BE49-F238E27FC236}">
                <a16:creationId xmlns:a16="http://schemas.microsoft.com/office/drawing/2014/main" id="{DD305A2A-BB09-46AA-8FF5-24619180CF1E}"/>
              </a:ext>
            </a:extLst>
          </p:cNvPr>
          <p:cNvSpPr/>
          <p:nvPr/>
        </p:nvSpPr>
        <p:spPr>
          <a:xfrm>
            <a:off x="228600" y="597876"/>
            <a:ext cx="8686799" cy="610883"/>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3200"/>
              <a:buFont typeface="Arial"/>
              <a:buNone/>
            </a:pPr>
            <a:r>
              <a:rPr lang="es-ES" sz="4000" b="1" i="0" u="none" strike="noStrike" cap="none" dirty="0">
                <a:solidFill>
                  <a:schemeClr val="lt1"/>
                </a:solidFill>
                <a:effectLst>
                  <a:glow rad="101600">
                    <a:srgbClr val="002060">
                      <a:alpha val="60000"/>
                    </a:srgbClr>
                  </a:glow>
                </a:effectLst>
                <a:latin typeface="Arial Rounded MT Bold" panose="020F0704030504030204" pitchFamily="34" charset="0"/>
                <a:ea typeface="Calibri"/>
                <a:cs typeface="Calibri"/>
                <a:sym typeface="Calibri"/>
              </a:rPr>
              <a:t>ENCUESTAS</a:t>
            </a:r>
            <a:endParaRPr sz="4000" b="1" i="0" u="none" strike="noStrike" cap="none" dirty="0">
              <a:solidFill>
                <a:schemeClr val="lt1"/>
              </a:solidFill>
              <a:effectLst>
                <a:glow rad="101600">
                  <a:srgbClr val="002060">
                    <a:alpha val="60000"/>
                  </a:srgbClr>
                </a:glow>
              </a:effectLst>
              <a:latin typeface="Arial Rounded MT Bold" panose="020F0704030504030204" pitchFamily="34" charset="0"/>
              <a:ea typeface="Calibri"/>
              <a:cs typeface="Calibri"/>
              <a:sym typeface="Calibri"/>
            </a:endParaRPr>
          </a:p>
        </p:txBody>
      </p:sp>
      <p:pic>
        <p:nvPicPr>
          <p:cNvPr id="5" name="Imagen 4">
            <a:extLst>
              <a:ext uri="{FF2B5EF4-FFF2-40B4-BE49-F238E27FC236}">
                <a16:creationId xmlns:a16="http://schemas.microsoft.com/office/drawing/2014/main" id="{33D60D5D-C10C-4F93-8354-14E75821AEB9}"/>
              </a:ext>
            </a:extLst>
          </p:cNvPr>
          <p:cNvPicPr>
            <a:picLocks noChangeAspect="1"/>
          </p:cNvPicPr>
          <p:nvPr/>
        </p:nvPicPr>
        <p:blipFill>
          <a:blip r:embed="rId2"/>
          <a:stretch>
            <a:fillRect/>
          </a:stretch>
        </p:blipFill>
        <p:spPr>
          <a:xfrm>
            <a:off x="7373037" y="4568482"/>
            <a:ext cx="1285875" cy="1419225"/>
          </a:xfrm>
          <a:prstGeom prst="rect">
            <a:avLst/>
          </a:prstGeom>
        </p:spPr>
      </p:pic>
      <p:pic>
        <p:nvPicPr>
          <p:cNvPr id="6" name="Imagen 5">
            <a:extLst>
              <a:ext uri="{FF2B5EF4-FFF2-40B4-BE49-F238E27FC236}">
                <a16:creationId xmlns:a16="http://schemas.microsoft.com/office/drawing/2014/main" id="{F80BEC49-F16D-4255-A2CC-BD457445DB40}"/>
              </a:ext>
            </a:extLst>
          </p:cNvPr>
          <p:cNvPicPr>
            <a:picLocks noChangeAspect="1"/>
          </p:cNvPicPr>
          <p:nvPr/>
        </p:nvPicPr>
        <p:blipFill>
          <a:blip r:embed="rId3"/>
          <a:stretch>
            <a:fillRect/>
          </a:stretch>
        </p:blipFill>
        <p:spPr>
          <a:xfrm>
            <a:off x="408886" y="3725520"/>
            <a:ext cx="1362075" cy="1685925"/>
          </a:xfrm>
          <a:prstGeom prst="rect">
            <a:avLst/>
          </a:prstGeom>
        </p:spPr>
      </p:pic>
      <p:pic>
        <p:nvPicPr>
          <p:cNvPr id="2" name="Imagen 1">
            <a:extLst>
              <a:ext uri="{FF2B5EF4-FFF2-40B4-BE49-F238E27FC236}">
                <a16:creationId xmlns:a16="http://schemas.microsoft.com/office/drawing/2014/main" id="{0C5615FB-DB53-4850-97C7-FC72E62BED29}"/>
              </a:ext>
            </a:extLst>
          </p:cNvPr>
          <p:cNvPicPr>
            <a:picLocks noChangeAspect="1"/>
          </p:cNvPicPr>
          <p:nvPr/>
        </p:nvPicPr>
        <p:blipFill>
          <a:blip r:embed="rId4"/>
          <a:stretch>
            <a:fillRect/>
          </a:stretch>
        </p:blipFill>
        <p:spPr>
          <a:xfrm>
            <a:off x="1832525" y="3429000"/>
            <a:ext cx="5478946" cy="3354503"/>
          </a:xfrm>
          <a:prstGeom prst="rect">
            <a:avLst/>
          </a:prstGeom>
        </p:spPr>
      </p:pic>
      <p:pic>
        <p:nvPicPr>
          <p:cNvPr id="4" name="Imagen 3">
            <a:extLst>
              <a:ext uri="{FF2B5EF4-FFF2-40B4-BE49-F238E27FC236}">
                <a16:creationId xmlns:a16="http://schemas.microsoft.com/office/drawing/2014/main" id="{A89B8C70-7401-43C5-9BBC-62E7196351B7}"/>
              </a:ext>
            </a:extLst>
          </p:cNvPr>
          <p:cNvPicPr>
            <a:picLocks noChangeAspect="1"/>
          </p:cNvPicPr>
          <p:nvPr/>
        </p:nvPicPr>
        <p:blipFill>
          <a:blip r:embed="rId5"/>
          <a:stretch>
            <a:fillRect/>
          </a:stretch>
        </p:blipFill>
        <p:spPr>
          <a:xfrm>
            <a:off x="1223513" y="2140074"/>
            <a:ext cx="6696970" cy="1258829"/>
          </a:xfrm>
          <a:prstGeom prst="rect">
            <a:avLst/>
          </a:prstGeom>
        </p:spPr>
      </p:pic>
    </p:spTree>
    <p:extLst>
      <p:ext uri="{BB962C8B-B14F-4D97-AF65-F5344CB8AC3E}">
        <p14:creationId xmlns:p14="http://schemas.microsoft.com/office/powerpoint/2010/main" val="2547905130"/>
      </p:ext>
    </p:extLst>
  </p:cSld>
  <p:clrMapOvr>
    <a:masterClrMapping/>
  </p:clrMapOvr>
  <p:transition spd="slow">
    <p:comb/>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Google Shape;204;p21">
            <a:extLst>
              <a:ext uri="{FF2B5EF4-FFF2-40B4-BE49-F238E27FC236}">
                <a16:creationId xmlns:a16="http://schemas.microsoft.com/office/drawing/2014/main" id="{DD305A2A-BB09-46AA-8FF5-24619180CF1E}"/>
              </a:ext>
            </a:extLst>
          </p:cNvPr>
          <p:cNvSpPr/>
          <p:nvPr/>
        </p:nvSpPr>
        <p:spPr>
          <a:xfrm>
            <a:off x="228600" y="597876"/>
            <a:ext cx="8686799" cy="610883"/>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3200"/>
              <a:buFont typeface="Arial"/>
              <a:buNone/>
            </a:pPr>
            <a:r>
              <a:rPr lang="es-ES" sz="4000" b="1" i="0" u="none" strike="noStrike" cap="none" dirty="0">
                <a:solidFill>
                  <a:schemeClr val="lt1"/>
                </a:solidFill>
                <a:effectLst>
                  <a:glow rad="101600">
                    <a:srgbClr val="002060">
                      <a:alpha val="60000"/>
                    </a:srgbClr>
                  </a:glow>
                </a:effectLst>
                <a:latin typeface="Arial Rounded MT Bold" panose="020F0704030504030204" pitchFamily="34" charset="0"/>
                <a:ea typeface="Calibri"/>
                <a:cs typeface="Calibri"/>
                <a:sym typeface="Calibri"/>
              </a:rPr>
              <a:t>ENCUESTAS</a:t>
            </a:r>
            <a:endParaRPr sz="4000" b="1" i="0" u="none" strike="noStrike" cap="none" dirty="0">
              <a:solidFill>
                <a:schemeClr val="lt1"/>
              </a:solidFill>
              <a:effectLst>
                <a:glow rad="101600">
                  <a:srgbClr val="002060">
                    <a:alpha val="60000"/>
                  </a:srgbClr>
                </a:glow>
              </a:effectLst>
              <a:latin typeface="Arial Rounded MT Bold" panose="020F0704030504030204" pitchFamily="34" charset="0"/>
              <a:ea typeface="Calibri"/>
              <a:cs typeface="Calibri"/>
              <a:sym typeface="Calibri"/>
            </a:endParaRPr>
          </a:p>
        </p:txBody>
      </p:sp>
      <p:pic>
        <p:nvPicPr>
          <p:cNvPr id="5" name="Imagen 4">
            <a:extLst>
              <a:ext uri="{FF2B5EF4-FFF2-40B4-BE49-F238E27FC236}">
                <a16:creationId xmlns:a16="http://schemas.microsoft.com/office/drawing/2014/main" id="{405A6F2F-4242-4928-8359-78ABEACEEEF0}"/>
              </a:ext>
            </a:extLst>
          </p:cNvPr>
          <p:cNvPicPr>
            <a:picLocks noChangeAspect="1"/>
          </p:cNvPicPr>
          <p:nvPr/>
        </p:nvPicPr>
        <p:blipFill>
          <a:blip r:embed="rId2"/>
          <a:stretch>
            <a:fillRect/>
          </a:stretch>
        </p:blipFill>
        <p:spPr>
          <a:xfrm>
            <a:off x="7418494" y="4568482"/>
            <a:ext cx="1285875" cy="1457325"/>
          </a:xfrm>
          <a:prstGeom prst="rect">
            <a:avLst/>
          </a:prstGeom>
        </p:spPr>
      </p:pic>
      <p:pic>
        <p:nvPicPr>
          <p:cNvPr id="6" name="Imagen 5">
            <a:extLst>
              <a:ext uri="{FF2B5EF4-FFF2-40B4-BE49-F238E27FC236}">
                <a16:creationId xmlns:a16="http://schemas.microsoft.com/office/drawing/2014/main" id="{5758B656-0225-42A3-88DA-71436E3DDF1B}"/>
              </a:ext>
            </a:extLst>
          </p:cNvPr>
          <p:cNvPicPr>
            <a:picLocks noChangeAspect="1"/>
          </p:cNvPicPr>
          <p:nvPr/>
        </p:nvPicPr>
        <p:blipFill>
          <a:blip r:embed="rId3"/>
          <a:stretch>
            <a:fillRect/>
          </a:stretch>
        </p:blipFill>
        <p:spPr>
          <a:xfrm>
            <a:off x="408886" y="3725520"/>
            <a:ext cx="1362075" cy="1685925"/>
          </a:xfrm>
          <a:prstGeom prst="rect">
            <a:avLst/>
          </a:prstGeom>
        </p:spPr>
      </p:pic>
      <p:pic>
        <p:nvPicPr>
          <p:cNvPr id="2" name="Imagen 1">
            <a:extLst>
              <a:ext uri="{FF2B5EF4-FFF2-40B4-BE49-F238E27FC236}">
                <a16:creationId xmlns:a16="http://schemas.microsoft.com/office/drawing/2014/main" id="{5080AA6A-8316-4E5B-9D3D-F56BDB523685}"/>
              </a:ext>
            </a:extLst>
          </p:cNvPr>
          <p:cNvPicPr>
            <a:picLocks noChangeAspect="1"/>
          </p:cNvPicPr>
          <p:nvPr/>
        </p:nvPicPr>
        <p:blipFill>
          <a:blip r:embed="rId4"/>
          <a:stretch>
            <a:fillRect/>
          </a:stretch>
        </p:blipFill>
        <p:spPr>
          <a:xfrm>
            <a:off x="2228959" y="3353472"/>
            <a:ext cx="4686081" cy="3459601"/>
          </a:xfrm>
          <a:prstGeom prst="rect">
            <a:avLst/>
          </a:prstGeom>
        </p:spPr>
      </p:pic>
      <p:pic>
        <p:nvPicPr>
          <p:cNvPr id="4" name="Imagen 3">
            <a:extLst>
              <a:ext uri="{FF2B5EF4-FFF2-40B4-BE49-F238E27FC236}">
                <a16:creationId xmlns:a16="http://schemas.microsoft.com/office/drawing/2014/main" id="{31DF16B1-1306-489D-BDED-463F58353821}"/>
              </a:ext>
            </a:extLst>
          </p:cNvPr>
          <p:cNvPicPr>
            <a:picLocks noChangeAspect="1"/>
          </p:cNvPicPr>
          <p:nvPr/>
        </p:nvPicPr>
        <p:blipFill>
          <a:blip r:embed="rId5"/>
          <a:stretch>
            <a:fillRect/>
          </a:stretch>
        </p:blipFill>
        <p:spPr>
          <a:xfrm>
            <a:off x="1138937" y="2096263"/>
            <a:ext cx="6866126" cy="1332737"/>
          </a:xfrm>
          <a:prstGeom prst="rect">
            <a:avLst/>
          </a:prstGeom>
        </p:spPr>
      </p:pic>
    </p:spTree>
    <p:extLst>
      <p:ext uri="{BB962C8B-B14F-4D97-AF65-F5344CB8AC3E}">
        <p14:creationId xmlns:p14="http://schemas.microsoft.com/office/powerpoint/2010/main" val="3888891277"/>
      </p:ext>
    </p:extLst>
  </p:cSld>
  <p:clrMapOvr>
    <a:masterClrMapping/>
  </p:clrMapOvr>
  <p:transition spd="slow">
    <p:comb dir="vert"/>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Google Shape;204;p21">
            <a:extLst>
              <a:ext uri="{FF2B5EF4-FFF2-40B4-BE49-F238E27FC236}">
                <a16:creationId xmlns:a16="http://schemas.microsoft.com/office/drawing/2014/main" id="{DD305A2A-BB09-46AA-8FF5-24619180CF1E}"/>
              </a:ext>
            </a:extLst>
          </p:cNvPr>
          <p:cNvSpPr/>
          <p:nvPr/>
        </p:nvSpPr>
        <p:spPr>
          <a:xfrm>
            <a:off x="228600" y="597876"/>
            <a:ext cx="8686799" cy="610883"/>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3200"/>
              <a:buFont typeface="Arial"/>
              <a:buNone/>
            </a:pPr>
            <a:r>
              <a:rPr lang="es-ES" sz="4000" b="1" dirty="0">
                <a:solidFill>
                  <a:schemeClr val="lt1"/>
                </a:solidFill>
                <a:effectLst>
                  <a:glow rad="101600">
                    <a:srgbClr val="002060">
                      <a:alpha val="60000"/>
                    </a:srgbClr>
                  </a:glow>
                </a:effectLst>
                <a:latin typeface="Arial Rounded MT Bold" panose="020F0704030504030204" pitchFamily="34" charset="0"/>
                <a:ea typeface="Calibri"/>
              </a:rPr>
              <a:t>CONCLUSIONES DEL ANÁLISIS</a:t>
            </a:r>
            <a:endParaRPr sz="4000" b="1" i="0" u="none" strike="noStrike" cap="none" dirty="0">
              <a:solidFill>
                <a:schemeClr val="lt1"/>
              </a:solidFill>
              <a:effectLst>
                <a:glow rad="101600">
                  <a:srgbClr val="002060">
                    <a:alpha val="60000"/>
                  </a:srgbClr>
                </a:glow>
              </a:effectLst>
              <a:latin typeface="Arial Rounded MT Bold" panose="020F0704030504030204" pitchFamily="34" charset="0"/>
              <a:ea typeface="Calibri"/>
              <a:cs typeface="Calibri"/>
              <a:sym typeface="Calibri"/>
            </a:endParaRPr>
          </a:p>
        </p:txBody>
      </p:sp>
      <p:sp>
        <p:nvSpPr>
          <p:cNvPr id="6" name="CuadroTexto 5">
            <a:extLst>
              <a:ext uri="{FF2B5EF4-FFF2-40B4-BE49-F238E27FC236}">
                <a16:creationId xmlns:a16="http://schemas.microsoft.com/office/drawing/2014/main" id="{18AD0ACE-C1A3-4B28-AB1D-8B19F5773B9B}"/>
              </a:ext>
            </a:extLst>
          </p:cNvPr>
          <p:cNvSpPr txBox="1"/>
          <p:nvPr/>
        </p:nvSpPr>
        <p:spPr>
          <a:xfrm>
            <a:off x="98475" y="2628361"/>
            <a:ext cx="8816924" cy="3631763"/>
          </a:xfrm>
          <a:prstGeom prst="rect">
            <a:avLst/>
          </a:prstGeom>
          <a:noFill/>
        </p:spPr>
        <p:txBody>
          <a:bodyPr wrap="square" rtlCol="0">
            <a:spAutoFit/>
          </a:bodyPr>
          <a:lstStyle/>
          <a:p>
            <a:pPr marL="342900" lvl="6" indent="-342900" algn="just">
              <a:buFont typeface="Arial" panose="020B0604020202020204" pitchFamily="34" charset="0"/>
              <a:buChar char="•"/>
            </a:pPr>
            <a:r>
              <a:rPr lang="es-CO" sz="2400" dirty="0">
                <a:solidFill>
                  <a:schemeClr val="tx1">
                    <a:lumMod val="65000"/>
                    <a:lumOff val="35000"/>
                  </a:schemeClr>
                </a:solidFill>
                <a:latin typeface="Arial Rounded MT Bold" panose="020F0704030504030204" pitchFamily="34" charset="0"/>
              </a:rPr>
              <a:t>Ante la deficiencia de procesos relacionados con una plataforma los funcionarios tomarían como medida reestructurar la plataforma en mayor medida.</a:t>
            </a:r>
          </a:p>
          <a:p>
            <a:pPr lvl="6" algn="just"/>
            <a:endParaRPr lang="es-CO" sz="2400" dirty="0">
              <a:solidFill>
                <a:schemeClr val="tx1">
                  <a:lumMod val="65000"/>
                  <a:lumOff val="35000"/>
                </a:schemeClr>
              </a:solidFill>
              <a:latin typeface="Arial Rounded MT Bold" panose="020F0704030504030204" pitchFamily="34" charset="0"/>
            </a:endParaRPr>
          </a:p>
          <a:p>
            <a:pPr marL="342900" lvl="6" indent="-342900" algn="just">
              <a:buFont typeface="Arial" panose="020B0604020202020204" pitchFamily="34" charset="0"/>
              <a:buChar char="•"/>
            </a:pPr>
            <a:r>
              <a:rPr lang="es-CO" sz="2400" dirty="0">
                <a:solidFill>
                  <a:schemeClr val="tx1">
                    <a:lumMod val="65000"/>
                    <a:lumOff val="35000"/>
                  </a:schemeClr>
                </a:solidFill>
                <a:latin typeface="Arial Rounded MT Bold" panose="020F0704030504030204" pitchFamily="34" charset="0"/>
              </a:rPr>
              <a:t>Los funcionarios sugieren en mayor medida agregar certificados relacionados con tiempos, paz y salvos, funciones, laborales, horarios y permisos, entre otros, implicando así la gran variedad posible y limitante que puede manejar el proyecto </a:t>
            </a:r>
            <a:r>
              <a:rPr lang="es-CO" sz="2400" dirty="0" err="1">
                <a:solidFill>
                  <a:schemeClr val="tx1">
                    <a:lumMod val="65000"/>
                    <a:lumOff val="35000"/>
                  </a:schemeClr>
                </a:solidFill>
                <a:latin typeface="Arial Rounded MT Bold" panose="020F0704030504030204" pitchFamily="34" charset="0"/>
              </a:rPr>
              <a:t>Help_Cert</a:t>
            </a:r>
            <a:r>
              <a:rPr lang="es-CO" sz="2400" dirty="0">
                <a:solidFill>
                  <a:schemeClr val="tx1">
                    <a:lumMod val="65000"/>
                    <a:lumOff val="35000"/>
                  </a:schemeClr>
                </a:solidFill>
                <a:latin typeface="Arial Rounded MT Bold" panose="020F0704030504030204" pitchFamily="34" charset="0"/>
              </a:rPr>
              <a:t>. </a:t>
            </a:r>
          </a:p>
          <a:p>
            <a:endParaRPr lang="es-CO" dirty="0"/>
          </a:p>
        </p:txBody>
      </p:sp>
    </p:spTree>
    <p:extLst>
      <p:ext uri="{BB962C8B-B14F-4D97-AF65-F5344CB8AC3E}">
        <p14:creationId xmlns:p14="http://schemas.microsoft.com/office/powerpoint/2010/main" val="2391608399"/>
      </p:ext>
    </p:extLst>
  </p:cSld>
  <p:clrMapOvr>
    <a:masterClrMapping/>
  </p:clrMapOvr>
  <p:transition spd="slow">
    <p:comb/>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15"/>
          <p:cNvSpPr/>
          <p:nvPr/>
        </p:nvSpPr>
        <p:spPr>
          <a:xfrm>
            <a:off x="0" y="512562"/>
            <a:ext cx="9270707" cy="1041247"/>
          </a:xfrm>
          <a:prstGeom prst="rect">
            <a:avLst/>
          </a:prstGeom>
          <a:noFill/>
          <a:ln>
            <a:noFill/>
          </a:ln>
        </p:spPr>
        <p:txBody>
          <a:bodyPr spcFirstLastPara="1" wrap="square" lIns="91425" tIns="45700" rIns="91425" bIns="45700" anchor="t" anchorCtr="0">
            <a:noAutofit/>
          </a:bodyPr>
          <a:lstStyle/>
          <a:p>
            <a:pPr lvl="0" algn="ctr">
              <a:lnSpc>
                <a:spcPct val="115000"/>
              </a:lnSpc>
              <a:buSzPts val="1800"/>
            </a:pPr>
            <a:r>
              <a:rPr lang="es-ES" sz="4000" b="1" dirty="0">
                <a:solidFill>
                  <a:schemeClr val="bg1"/>
                </a:solidFill>
                <a:effectLst>
                  <a:glow rad="101600">
                    <a:srgbClr val="002060">
                      <a:alpha val="60000"/>
                    </a:srgbClr>
                  </a:glow>
                </a:effectLst>
                <a:latin typeface="Arial Rounded MT Bold" panose="020F0704030504030204" pitchFamily="34" charset="0"/>
                <a:cs typeface="Segoe UI" panose="020B0502040204020203" pitchFamily="34" charset="0"/>
              </a:rPr>
              <a:t>ANEXOS</a:t>
            </a:r>
            <a:endParaRPr lang="es-ES" sz="4000" dirty="0">
              <a:solidFill>
                <a:schemeClr val="bg1"/>
              </a:solidFill>
              <a:effectLst>
                <a:glow rad="101600">
                  <a:srgbClr val="002060">
                    <a:alpha val="60000"/>
                  </a:srgbClr>
                </a:glow>
              </a:effectLst>
              <a:latin typeface="Arial Rounded MT Bold" panose="020F0704030504030204" pitchFamily="34" charset="0"/>
              <a:cs typeface="Segoe UI" panose="020B0502040204020203" pitchFamily="34" charset="0"/>
            </a:endParaRPr>
          </a:p>
        </p:txBody>
      </p:sp>
      <p:sp>
        <p:nvSpPr>
          <p:cNvPr id="141" name="Google Shape;141;p15"/>
          <p:cNvSpPr/>
          <p:nvPr/>
        </p:nvSpPr>
        <p:spPr>
          <a:xfrm>
            <a:off x="292090" y="2941257"/>
            <a:ext cx="8686526" cy="1915607"/>
          </a:xfrm>
          <a:prstGeom prst="rect">
            <a:avLst/>
          </a:prstGeom>
          <a:noFill/>
          <a:ln>
            <a:noFill/>
          </a:ln>
        </p:spPr>
        <p:txBody>
          <a:bodyPr spcFirstLastPara="1" wrap="square" lIns="91425" tIns="45700" rIns="91425" bIns="45700" anchor="t" anchorCtr="0">
            <a:noAutofit/>
          </a:bodyPr>
          <a:lstStyle/>
          <a:p>
            <a:pPr marL="342900" marR="0" lvl="0" indent="-342900" rtl="0">
              <a:lnSpc>
                <a:spcPct val="115000"/>
              </a:lnSpc>
              <a:spcBef>
                <a:spcPts val="0"/>
              </a:spcBef>
              <a:spcAft>
                <a:spcPts val="0"/>
              </a:spcAft>
              <a:buClr>
                <a:srgbClr val="000000"/>
              </a:buClr>
              <a:buSzPts val="1800"/>
              <a:buFont typeface="Arial" panose="020B0604020202020204" pitchFamily="34" charset="0"/>
              <a:buChar char="•"/>
            </a:pPr>
            <a:r>
              <a:rPr lang="es-CO" sz="2400" dirty="0">
                <a:solidFill>
                  <a:schemeClr val="tx1">
                    <a:lumMod val="65000"/>
                    <a:lumOff val="35000"/>
                  </a:schemeClr>
                </a:solidFill>
                <a:latin typeface="Arial Rounded MT Bold" panose="020F0704030504030204" pitchFamily="34" charset="0"/>
                <a:cs typeface="Segoe UI" panose="020B0502040204020203" pitchFamily="34" charset="0"/>
              </a:rPr>
              <a:t>Libro de Excel “Encuestas Help_Cert”</a:t>
            </a:r>
            <a:endParaRPr sz="2400" i="0" u="none" strike="noStrike" cap="none" dirty="0">
              <a:solidFill>
                <a:schemeClr val="tx1">
                  <a:lumMod val="65000"/>
                  <a:lumOff val="35000"/>
                </a:schemeClr>
              </a:solidFill>
              <a:latin typeface="Arial Rounded MT Bold" panose="020F0704030504030204" pitchFamily="34" charset="0"/>
              <a:cs typeface="Segoe UI" panose="020B0502040204020203" pitchFamily="34" charset="0"/>
              <a:sym typeface="Arial"/>
            </a:endParaRPr>
          </a:p>
          <a:p>
            <a:pPr marL="342900" marR="0" lvl="0" indent="-342900" rtl="0">
              <a:lnSpc>
                <a:spcPct val="115000"/>
              </a:lnSpc>
              <a:spcBef>
                <a:spcPts val="0"/>
              </a:spcBef>
              <a:spcAft>
                <a:spcPts val="0"/>
              </a:spcAft>
              <a:buClr>
                <a:srgbClr val="000000"/>
              </a:buClr>
              <a:buSzPts val="1800"/>
              <a:buFont typeface="Arial" panose="020B0604020202020204" pitchFamily="34" charset="0"/>
              <a:buChar char="•"/>
            </a:pPr>
            <a:r>
              <a:rPr lang="es-CO" sz="2400" i="0" u="none" strike="noStrike" cap="none" dirty="0">
                <a:solidFill>
                  <a:schemeClr val="tx1">
                    <a:lumMod val="65000"/>
                    <a:lumOff val="35000"/>
                  </a:schemeClr>
                </a:solidFill>
                <a:latin typeface="Arial Rounded MT Bold" panose="020F0704030504030204" pitchFamily="34" charset="0"/>
                <a:cs typeface="Segoe UI" panose="020B0502040204020203" pitchFamily="34" charset="0"/>
                <a:sym typeface="Arial"/>
              </a:rPr>
              <a:t>Documento de Trabajo Help_Cert</a:t>
            </a:r>
            <a:endParaRPr sz="2400" i="0" u="none" strike="noStrike" cap="none" dirty="0">
              <a:solidFill>
                <a:schemeClr val="tx1">
                  <a:lumMod val="65000"/>
                  <a:lumOff val="35000"/>
                </a:schemeClr>
              </a:solidFill>
              <a:latin typeface="Arial Rounded MT Bold" panose="020F0704030504030204" pitchFamily="34" charset="0"/>
              <a:cs typeface="Segoe UI" panose="020B0502040204020203" pitchFamily="34" charset="0"/>
              <a:sym typeface="Arial"/>
            </a:endParaRPr>
          </a:p>
          <a:p>
            <a:pPr marL="342900" lvl="0" indent="-342900">
              <a:lnSpc>
                <a:spcPct val="115000"/>
              </a:lnSpc>
              <a:buSzPts val="1800"/>
              <a:buFont typeface="Arial" panose="020B0604020202020204" pitchFamily="34" charset="0"/>
              <a:buChar char="•"/>
            </a:pPr>
            <a:r>
              <a:rPr lang="es-ES" sz="2400" dirty="0">
                <a:solidFill>
                  <a:schemeClr val="tx1">
                    <a:lumMod val="65000"/>
                    <a:lumOff val="35000"/>
                  </a:schemeClr>
                </a:solidFill>
                <a:latin typeface="Arial Rounded MT Bold" panose="020F0704030504030204" pitchFamily="34" charset="0"/>
                <a:cs typeface="Segoe UI" panose="020B0502040204020203" pitchFamily="34" charset="0"/>
              </a:rPr>
              <a:t>Trabajo Investigación (Bases_de_Datos)</a:t>
            </a:r>
            <a:endParaRPr lang="es-ES" sz="2400" i="0" u="none" strike="noStrike" cap="none" dirty="0">
              <a:solidFill>
                <a:schemeClr val="tx1">
                  <a:lumMod val="65000"/>
                  <a:lumOff val="35000"/>
                </a:schemeClr>
              </a:solidFill>
              <a:latin typeface="Arial Rounded MT Bold" panose="020F0704030504030204" pitchFamily="34" charset="0"/>
              <a:cs typeface="Segoe UI" panose="020B0502040204020203" pitchFamily="34" charset="0"/>
              <a:sym typeface="Arial"/>
            </a:endParaRPr>
          </a:p>
          <a:p>
            <a:pPr marL="342900" lvl="0" indent="-342900">
              <a:lnSpc>
                <a:spcPct val="115000"/>
              </a:lnSpc>
              <a:buSzPts val="1800"/>
              <a:buFont typeface="Arial" panose="020B0604020202020204" pitchFamily="34" charset="0"/>
              <a:buChar char="•"/>
            </a:pPr>
            <a:r>
              <a:rPr lang="es-ES" sz="2400" dirty="0">
                <a:solidFill>
                  <a:schemeClr val="tx1">
                    <a:lumMod val="65000"/>
                    <a:lumOff val="35000"/>
                  </a:schemeClr>
                </a:solidFill>
                <a:latin typeface="Arial Rounded MT Bold" panose="020F0704030504030204" pitchFamily="34" charset="0"/>
                <a:cs typeface="Segoe UI" panose="020B0502040204020203" pitchFamily="34" charset="0"/>
              </a:rPr>
              <a:t>Trabajo Investigación (Recursos Hardware)</a:t>
            </a:r>
          </a:p>
          <a:p>
            <a:pPr marL="0" marR="0" lvl="0" indent="0" algn="ctr" rtl="0">
              <a:lnSpc>
                <a:spcPct val="115000"/>
              </a:lnSpc>
              <a:spcBef>
                <a:spcPts val="0"/>
              </a:spcBef>
              <a:spcAft>
                <a:spcPts val="0"/>
              </a:spcAft>
              <a:buClr>
                <a:srgbClr val="000000"/>
              </a:buClr>
              <a:buSzPts val="1800"/>
              <a:buFont typeface="Arial"/>
              <a:buNone/>
            </a:pPr>
            <a:endParaRPr sz="2400" i="0" u="none" strike="noStrike" cap="none" dirty="0">
              <a:solidFill>
                <a:srgbClr val="000000"/>
              </a:solidFill>
              <a:effectLst>
                <a:outerShdw blurRad="50800" dist="38100" dir="2700000" algn="tl" rotWithShape="0">
                  <a:prstClr val="black">
                    <a:alpha val="40000"/>
                  </a:prstClr>
                </a:outerShdw>
              </a:effectLst>
              <a:latin typeface="Arial Rounded MT Bold" panose="020F0704030504030204" pitchFamily="34" charset="0"/>
              <a:cs typeface="Segoe UI" panose="020B0502040204020203" pitchFamily="34" charset="0"/>
              <a:sym typeface="Arial"/>
            </a:endParaRPr>
          </a:p>
          <a:p>
            <a:pPr marL="0" marR="0" lvl="0" indent="0" algn="ctr" rtl="0">
              <a:lnSpc>
                <a:spcPct val="115000"/>
              </a:lnSpc>
              <a:spcBef>
                <a:spcPts val="0"/>
              </a:spcBef>
              <a:spcAft>
                <a:spcPts val="0"/>
              </a:spcAft>
              <a:buClr>
                <a:srgbClr val="000000"/>
              </a:buClr>
              <a:buSzPts val="1800"/>
              <a:buFont typeface="Arial"/>
              <a:buNone/>
            </a:pPr>
            <a:endParaRPr sz="2400" dirty="0">
              <a:effectLst>
                <a:outerShdw blurRad="50800" dist="38100" dir="2700000" algn="tl" rotWithShape="0">
                  <a:prstClr val="black">
                    <a:alpha val="40000"/>
                  </a:prstClr>
                </a:outerShdw>
              </a:effectLst>
              <a:latin typeface="Arial Rounded MT Bold" panose="020F0704030504030204" pitchFamily="34" charset="0"/>
              <a:cs typeface="Segoe UI" panose="020B0502040204020203" pitchFamily="34" charset="0"/>
            </a:endParaRPr>
          </a:p>
        </p:txBody>
      </p:sp>
      <p:sp>
        <p:nvSpPr>
          <p:cNvPr id="6" name="CuadroTexto 5">
            <a:extLst>
              <a:ext uri="{FF2B5EF4-FFF2-40B4-BE49-F238E27FC236}">
                <a16:creationId xmlns:a16="http://schemas.microsoft.com/office/drawing/2014/main" id="{C656BDAE-E3AF-46D8-A38F-84874D6EB754}"/>
              </a:ext>
            </a:extLst>
          </p:cNvPr>
          <p:cNvSpPr txBox="1"/>
          <p:nvPr/>
        </p:nvSpPr>
        <p:spPr>
          <a:xfrm>
            <a:off x="2128061" y="1991029"/>
            <a:ext cx="4887877" cy="646331"/>
          </a:xfrm>
          <a:prstGeom prst="rect">
            <a:avLst/>
          </a:prstGeom>
          <a:noFill/>
        </p:spPr>
        <p:txBody>
          <a:bodyPr wrap="none" rtlCol="0">
            <a:spAutoFit/>
          </a:bodyPr>
          <a:lstStyle/>
          <a:p>
            <a:r>
              <a:rPr lang="es-CO" sz="3600" dirty="0">
                <a:solidFill>
                  <a:schemeClr val="accent5">
                    <a:lumMod val="75000"/>
                  </a:schemeClr>
                </a:solidFill>
                <a:effectLst>
                  <a:glow rad="228600">
                    <a:schemeClr val="accent1">
                      <a:satMod val="175000"/>
                      <a:alpha val="40000"/>
                    </a:schemeClr>
                  </a:glow>
                </a:effectLst>
                <a:latin typeface="Arial Rounded MT Bold" panose="020F0704030504030204" pitchFamily="34" charset="0"/>
              </a:rPr>
              <a:t>EQUIPO HELP_CERT</a:t>
            </a:r>
          </a:p>
        </p:txBody>
      </p:sp>
      <p:pic>
        <p:nvPicPr>
          <p:cNvPr id="2" name="Imagen 1">
            <a:extLst>
              <a:ext uri="{FF2B5EF4-FFF2-40B4-BE49-F238E27FC236}">
                <a16:creationId xmlns:a16="http://schemas.microsoft.com/office/drawing/2014/main" id="{56538B82-0823-4699-A2B9-3E4FA8DEFC9D}"/>
              </a:ext>
            </a:extLst>
          </p:cNvPr>
          <p:cNvPicPr>
            <a:picLocks noChangeAspect="1"/>
          </p:cNvPicPr>
          <p:nvPr/>
        </p:nvPicPr>
        <p:blipFill>
          <a:blip r:embed="rId3"/>
          <a:stretch>
            <a:fillRect/>
          </a:stretch>
        </p:blipFill>
        <p:spPr>
          <a:xfrm>
            <a:off x="3523126" y="5096804"/>
            <a:ext cx="2224454" cy="1112227"/>
          </a:xfrm>
          <a:prstGeom prst="rect">
            <a:avLst/>
          </a:prstGeom>
        </p:spPr>
      </p:pic>
      <p:pic>
        <p:nvPicPr>
          <p:cNvPr id="7" name="Imagen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47315" y="1890583"/>
            <a:ext cx="773934" cy="746778"/>
          </a:xfrm>
          <a:prstGeom prst="rect">
            <a:avLst/>
          </a:prstGeom>
        </p:spPr>
      </p:pic>
    </p:spTree>
    <p:extLst>
      <p:ext uri="{BB962C8B-B14F-4D97-AF65-F5344CB8AC3E}">
        <p14:creationId xmlns:p14="http://schemas.microsoft.com/office/powerpoint/2010/main" val="1222053199"/>
      </p:ext>
    </p:extLst>
  </p:cSld>
  <p:clrMapOvr>
    <a:masterClrMapping/>
  </p:clrMapOvr>
  <mc:AlternateContent xmlns:mc="http://schemas.openxmlformats.org/markup-compatibility/2006" xmlns:p14="http://schemas.microsoft.com/office/powerpoint/2010/main">
    <mc:Choice Requires="p14">
      <p:transition spd="slow" p14:dur="2000">
        <p:comb dir="vert"/>
      </p:transition>
    </mc:Choice>
    <mc:Fallback xmlns="">
      <p:transition spd="slow">
        <p:comb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par>
                          <p:cTn id="8" fill="hold">
                            <p:stCondLst>
                              <p:cond delay="500"/>
                            </p:stCondLst>
                            <p:childTnLst>
                              <p:par>
                                <p:cTn id="9" presetID="16" presetClass="entr" presetSubtype="21" fill="hold" nodeType="afterEffect">
                                  <p:stCondLst>
                                    <p:cond delay="0"/>
                                  </p:stCondLst>
                                  <p:childTnLst>
                                    <p:set>
                                      <p:cBhvr>
                                        <p:cTn id="10" dur="1" fill="hold">
                                          <p:stCondLst>
                                            <p:cond delay="0"/>
                                          </p:stCondLst>
                                        </p:cTn>
                                        <p:tgtEl>
                                          <p:spTgt spid="141">
                                            <p:txEl>
                                              <p:pRg st="1" end="1"/>
                                            </p:txEl>
                                          </p:spTgt>
                                        </p:tgtEl>
                                        <p:attrNameLst>
                                          <p:attrName>style.visibility</p:attrName>
                                        </p:attrNameLst>
                                      </p:cBhvr>
                                      <p:to>
                                        <p:strVal val="visible"/>
                                      </p:to>
                                    </p:set>
                                    <p:animEffect transition="in" filter="barn(inVertical)">
                                      <p:cBhvr>
                                        <p:cTn id="11" dur="1000"/>
                                        <p:tgtEl>
                                          <p:spTgt spid="141">
                                            <p:txEl>
                                              <p:pRg st="1" end="1"/>
                                            </p:txEl>
                                          </p:spTgt>
                                        </p:tgtEl>
                                      </p:cBhvr>
                                    </p:animEffect>
                                  </p:childTnLst>
                                </p:cTn>
                              </p:par>
                            </p:childTnLst>
                          </p:cTn>
                        </p:par>
                        <p:par>
                          <p:cTn id="12" fill="hold">
                            <p:stCondLst>
                              <p:cond delay="1500"/>
                            </p:stCondLst>
                            <p:childTnLst>
                              <p:par>
                                <p:cTn id="13" presetID="16" presetClass="entr" presetSubtype="21" fill="hold" nodeType="afterEffect">
                                  <p:stCondLst>
                                    <p:cond delay="0"/>
                                  </p:stCondLst>
                                  <p:childTnLst>
                                    <p:set>
                                      <p:cBhvr>
                                        <p:cTn id="14" dur="1" fill="hold">
                                          <p:stCondLst>
                                            <p:cond delay="0"/>
                                          </p:stCondLst>
                                        </p:cTn>
                                        <p:tgtEl>
                                          <p:spTgt spid="141">
                                            <p:txEl>
                                              <p:pRg st="0" end="0"/>
                                            </p:txEl>
                                          </p:spTgt>
                                        </p:tgtEl>
                                        <p:attrNameLst>
                                          <p:attrName>style.visibility</p:attrName>
                                        </p:attrNameLst>
                                      </p:cBhvr>
                                      <p:to>
                                        <p:strVal val="visible"/>
                                      </p:to>
                                    </p:set>
                                    <p:animEffect transition="in" filter="barn(inVertical)">
                                      <p:cBhvr>
                                        <p:cTn id="15" dur="1000"/>
                                        <p:tgtEl>
                                          <p:spTgt spid="141">
                                            <p:txEl>
                                              <p:pRg st="0" end="0"/>
                                            </p:txEl>
                                          </p:spTgt>
                                        </p:tgtEl>
                                      </p:cBhvr>
                                    </p:animEffect>
                                  </p:childTnLst>
                                </p:cTn>
                              </p:par>
                            </p:childTnLst>
                          </p:cTn>
                        </p:par>
                        <p:par>
                          <p:cTn id="16" fill="hold">
                            <p:stCondLst>
                              <p:cond delay="2500"/>
                            </p:stCondLst>
                            <p:childTnLst>
                              <p:par>
                                <p:cTn id="17" presetID="16" presetClass="entr" presetSubtype="21" fill="hold" nodeType="afterEffect">
                                  <p:stCondLst>
                                    <p:cond delay="0"/>
                                  </p:stCondLst>
                                  <p:childTnLst>
                                    <p:set>
                                      <p:cBhvr>
                                        <p:cTn id="18" dur="1" fill="hold">
                                          <p:stCondLst>
                                            <p:cond delay="0"/>
                                          </p:stCondLst>
                                        </p:cTn>
                                        <p:tgtEl>
                                          <p:spTgt spid="141">
                                            <p:txEl>
                                              <p:pRg st="2" end="2"/>
                                            </p:txEl>
                                          </p:spTgt>
                                        </p:tgtEl>
                                        <p:attrNameLst>
                                          <p:attrName>style.visibility</p:attrName>
                                        </p:attrNameLst>
                                      </p:cBhvr>
                                      <p:to>
                                        <p:strVal val="visible"/>
                                      </p:to>
                                    </p:set>
                                    <p:animEffect transition="in" filter="barn(inVertical)">
                                      <p:cBhvr>
                                        <p:cTn id="19" dur="1000"/>
                                        <p:tgtEl>
                                          <p:spTgt spid="141">
                                            <p:txEl>
                                              <p:pRg st="2" end="2"/>
                                            </p:txEl>
                                          </p:spTgt>
                                        </p:tgtEl>
                                      </p:cBhvr>
                                    </p:animEffect>
                                  </p:childTnLst>
                                </p:cTn>
                              </p:par>
                            </p:childTnLst>
                          </p:cTn>
                        </p:par>
                        <p:par>
                          <p:cTn id="20" fill="hold">
                            <p:stCondLst>
                              <p:cond delay="3500"/>
                            </p:stCondLst>
                            <p:childTnLst>
                              <p:par>
                                <p:cTn id="21" presetID="16" presetClass="entr" presetSubtype="21" fill="hold" nodeType="afterEffect">
                                  <p:stCondLst>
                                    <p:cond delay="0"/>
                                  </p:stCondLst>
                                  <p:childTnLst>
                                    <p:set>
                                      <p:cBhvr>
                                        <p:cTn id="22" dur="1" fill="hold">
                                          <p:stCondLst>
                                            <p:cond delay="0"/>
                                          </p:stCondLst>
                                        </p:cTn>
                                        <p:tgtEl>
                                          <p:spTgt spid="141">
                                            <p:txEl>
                                              <p:pRg st="3" end="3"/>
                                            </p:txEl>
                                          </p:spTgt>
                                        </p:tgtEl>
                                        <p:attrNameLst>
                                          <p:attrName>style.visibility</p:attrName>
                                        </p:attrNameLst>
                                      </p:cBhvr>
                                      <p:to>
                                        <p:strVal val="visible"/>
                                      </p:to>
                                    </p:set>
                                    <p:animEffect transition="in" filter="barn(inVertical)">
                                      <p:cBhvr>
                                        <p:cTn id="23" dur="1000"/>
                                        <p:tgtEl>
                                          <p:spTgt spid="14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9" name="Google Shape;189;p19"/>
          <p:cNvSpPr/>
          <p:nvPr/>
        </p:nvSpPr>
        <p:spPr>
          <a:xfrm>
            <a:off x="0" y="565847"/>
            <a:ext cx="9242474" cy="740011"/>
          </a:xfrm>
          <a:prstGeom prst="rect">
            <a:avLst/>
          </a:prstGeom>
          <a:noFill/>
          <a:ln>
            <a:noFill/>
          </a:ln>
        </p:spPr>
        <p:txBody>
          <a:bodyPr spcFirstLastPara="1" wrap="square" lIns="91425" tIns="45700" rIns="91425" bIns="45700" anchor="t" anchorCtr="0">
            <a:noAutofit/>
          </a:bodyPr>
          <a:lstStyle/>
          <a:p>
            <a:pPr marL="0" marR="0" lvl="0" indent="0" algn="ctr" rtl="0">
              <a:lnSpc>
                <a:spcPct val="115000"/>
              </a:lnSpc>
              <a:spcBef>
                <a:spcPts val="0"/>
              </a:spcBef>
              <a:spcAft>
                <a:spcPts val="0"/>
              </a:spcAft>
              <a:buClr>
                <a:srgbClr val="000000"/>
              </a:buClr>
              <a:buSzPts val="4000"/>
              <a:buFont typeface="Arial"/>
              <a:buNone/>
            </a:pPr>
            <a:r>
              <a:rPr lang="es-ES" sz="4000" b="1" i="0" u="none" strike="noStrike" cap="none" dirty="0">
                <a:solidFill>
                  <a:schemeClr val="lt1"/>
                </a:solidFill>
                <a:effectLst>
                  <a:glow rad="101600">
                    <a:srgbClr val="002060">
                      <a:alpha val="60000"/>
                    </a:srgbClr>
                  </a:glow>
                </a:effectLst>
                <a:latin typeface="Arial Rounded MT Bold" panose="020F0704030504030204" pitchFamily="34" charset="0"/>
                <a:cs typeface="Segoe UI" panose="020B0502040204020203" pitchFamily="34" charset="0"/>
                <a:sym typeface="Arial"/>
              </a:rPr>
              <a:t>ANÁLISIS TÉCNICO</a:t>
            </a:r>
            <a:endParaRPr sz="6000" b="1" i="0" u="none" strike="noStrike" cap="none" dirty="0">
              <a:solidFill>
                <a:srgbClr val="000000"/>
              </a:solidFill>
              <a:effectLst>
                <a:glow rad="101600">
                  <a:srgbClr val="002060">
                    <a:alpha val="60000"/>
                  </a:srgbClr>
                </a:glow>
              </a:effectLst>
              <a:latin typeface="Arial Rounded MT Bold" panose="020F0704030504030204" pitchFamily="34" charset="0"/>
              <a:cs typeface="Segoe UI" panose="020B0502040204020203" pitchFamily="34" charset="0"/>
              <a:sym typeface="Arial"/>
            </a:endParaRPr>
          </a:p>
        </p:txBody>
      </p:sp>
      <p:sp>
        <p:nvSpPr>
          <p:cNvPr id="190" name="Google Shape;190;p19"/>
          <p:cNvSpPr/>
          <p:nvPr/>
        </p:nvSpPr>
        <p:spPr>
          <a:xfrm>
            <a:off x="689317" y="3754278"/>
            <a:ext cx="7494064" cy="3103721"/>
          </a:xfrm>
          <a:prstGeom prst="rect">
            <a:avLst/>
          </a:prstGeom>
          <a:noFill/>
          <a:ln>
            <a:noFill/>
          </a:ln>
        </p:spPr>
        <p:txBody>
          <a:bodyPr spcFirstLastPara="1" wrap="square" lIns="91425" tIns="45700" rIns="91425" bIns="45700" anchor="t" anchorCtr="0">
            <a:noAutofit/>
          </a:bodyPr>
          <a:lstStyle/>
          <a:p>
            <a:pPr lvl="0" algn="just">
              <a:lnSpc>
                <a:spcPct val="115000"/>
              </a:lnSpc>
              <a:buSzPts val="1800"/>
            </a:pPr>
            <a:endParaRPr sz="3200" b="1" i="0" u="none" strike="noStrike" cap="none" dirty="0">
              <a:solidFill>
                <a:srgbClr val="000000"/>
              </a:solidFill>
              <a:latin typeface="+mn-lt"/>
              <a:ea typeface="Times New Roman"/>
              <a:cs typeface="Times New Roman"/>
              <a:sym typeface="Times New Roman"/>
            </a:endParaRPr>
          </a:p>
        </p:txBody>
      </p:sp>
      <p:sp>
        <p:nvSpPr>
          <p:cNvPr id="8" name="CuadroTexto 7">
            <a:extLst>
              <a:ext uri="{FF2B5EF4-FFF2-40B4-BE49-F238E27FC236}">
                <a16:creationId xmlns:a16="http://schemas.microsoft.com/office/drawing/2014/main" id="{CBDC84F9-135A-4F0D-AB2F-B473B6C241A1}"/>
              </a:ext>
            </a:extLst>
          </p:cNvPr>
          <p:cNvSpPr txBox="1"/>
          <p:nvPr/>
        </p:nvSpPr>
        <p:spPr>
          <a:xfrm>
            <a:off x="1517385" y="2923281"/>
            <a:ext cx="7220578" cy="830997"/>
          </a:xfrm>
          <a:prstGeom prst="rect">
            <a:avLst/>
          </a:prstGeom>
          <a:noFill/>
        </p:spPr>
        <p:txBody>
          <a:bodyPr wrap="square" rtlCol="0">
            <a:spAutoFit/>
          </a:bodyPr>
          <a:lstStyle/>
          <a:p>
            <a:r>
              <a:rPr lang="es-CO" sz="4800" dirty="0">
                <a:solidFill>
                  <a:schemeClr val="accent5">
                    <a:lumMod val="75000"/>
                  </a:schemeClr>
                </a:solidFill>
                <a:effectLst>
                  <a:glow rad="228600">
                    <a:schemeClr val="accent1">
                      <a:satMod val="175000"/>
                      <a:alpha val="40000"/>
                    </a:schemeClr>
                  </a:glow>
                </a:effectLst>
                <a:latin typeface="Arial Rounded MT Bold" panose="020F0704030504030204" pitchFamily="34" charset="0"/>
              </a:rPr>
              <a:t>ANÁLISIS TÉCNICO</a:t>
            </a:r>
          </a:p>
        </p:txBody>
      </p:sp>
      <p:pic>
        <p:nvPicPr>
          <p:cNvPr id="6" name="Imagen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98556" y="3964298"/>
            <a:ext cx="1875585" cy="1809774"/>
          </a:xfrm>
          <a:prstGeom prst="rect">
            <a:avLst/>
          </a:prstGeom>
        </p:spPr>
      </p:pic>
    </p:spTree>
    <p:extLst>
      <p:ext uri="{BB962C8B-B14F-4D97-AF65-F5344CB8AC3E}">
        <p14:creationId xmlns:p14="http://schemas.microsoft.com/office/powerpoint/2010/main" val="2294562879"/>
      </p:ext>
    </p:extLst>
  </p:cSld>
  <p:clrMapOvr>
    <a:masterClrMapping/>
  </p:clrMapOvr>
  <p:transition spd="slow">
    <p:comb dir="vert"/>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Google Shape;204;p21">
            <a:extLst>
              <a:ext uri="{FF2B5EF4-FFF2-40B4-BE49-F238E27FC236}">
                <a16:creationId xmlns:a16="http://schemas.microsoft.com/office/drawing/2014/main" id="{DD305A2A-BB09-46AA-8FF5-24619180CF1E}"/>
              </a:ext>
            </a:extLst>
          </p:cNvPr>
          <p:cNvSpPr/>
          <p:nvPr/>
        </p:nvSpPr>
        <p:spPr>
          <a:xfrm>
            <a:off x="228600" y="597876"/>
            <a:ext cx="8686799" cy="610883"/>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3200"/>
              <a:buFont typeface="Arial"/>
              <a:buNone/>
            </a:pPr>
            <a:r>
              <a:rPr lang="es-ES" sz="3600" b="1" dirty="0">
                <a:solidFill>
                  <a:schemeClr val="lt1"/>
                </a:solidFill>
                <a:effectLst>
                  <a:glow rad="101600">
                    <a:srgbClr val="002060">
                      <a:alpha val="60000"/>
                    </a:srgbClr>
                  </a:glow>
                </a:effectLst>
                <a:latin typeface="Arial Rounded MT Bold" panose="020F0704030504030204" pitchFamily="34" charset="0"/>
                <a:ea typeface="Calibri"/>
              </a:rPr>
              <a:t>ESPECIFICACIONES DEL HARDWARE</a:t>
            </a:r>
            <a:endParaRPr sz="3600" b="1" i="0" u="none" strike="noStrike" cap="none" dirty="0">
              <a:solidFill>
                <a:schemeClr val="lt1"/>
              </a:solidFill>
              <a:effectLst>
                <a:glow rad="101600">
                  <a:srgbClr val="002060">
                    <a:alpha val="60000"/>
                  </a:srgbClr>
                </a:glow>
              </a:effectLst>
              <a:latin typeface="Arial Rounded MT Bold" panose="020F0704030504030204" pitchFamily="34" charset="0"/>
              <a:ea typeface="Calibri"/>
              <a:cs typeface="Calibri"/>
              <a:sym typeface="Calibri"/>
            </a:endParaRPr>
          </a:p>
        </p:txBody>
      </p:sp>
      <p:sp>
        <p:nvSpPr>
          <p:cNvPr id="3" name="Rectángulo 2">
            <a:extLst>
              <a:ext uri="{FF2B5EF4-FFF2-40B4-BE49-F238E27FC236}">
                <a16:creationId xmlns:a16="http://schemas.microsoft.com/office/drawing/2014/main" id="{A0A33324-B416-456F-B7DE-87FC701AA541}"/>
              </a:ext>
            </a:extLst>
          </p:cNvPr>
          <p:cNvSpPr/>
          <p:nvPr/>
        </p:nvSpPr>
        <p:spPr>
          <a:xfrm>
            <a:off x="256735" y="1969016"/>
            <a:ext cx="8658664" cy="4439292"/>
          </a:xfrm>
          <a:prstGeom prst="rect">
            <a:avLst/>
          </a:prstGeom>
        </p:spPr>
        <p:txBody>
          <a:bodyPr wrap="square">
            <a:spAutoFit/>
          </a:bodyPr>
          <a:lstStyle/>
          <a:p>
            <a:pPr algn="ctr">
              <a:lnSpc>
                <a:spcPct val="107000"/>
              </a:lnSpc>
            </a:pPr>
            <a:r>
              <a:rPr lang="es-CO" sz="3200" b="1" u="sng" dirty="0">
                <a:solidFill>
                  <a:schemeClr val="tx1">
                    <a:lumMod val="65000"/>
                    <a:lumOff val="35000"/>
                  </a:schemeClr>
                </a:solidFill>
                <a:latin typeface="Arial Rounded MT Bold" panose="020F0704030504030204" pitchFamily="34" charset="0"/>
                <a:ea typeface="Times New Roman" panose="02020603050405020304" pitchFamily="18" charset="0"/>
                <a:cs typeface="Times New Roman" panose="02020603050405020304" pitchFamily="18" charset="0"/>
              </a:rPr>
              <a:t>Mínimo</a:t>
            </a:r>
          </a:p>
          <a:p>
            <a:pPr algn="ctr">
              <a:lnSpc>
                <a:spcPct val="107000"/>
              </a:lnSpc>
            </a:pPr>
            <a:endParaRPr lang="es-CO" sz="3200" dirty="0">
              <a:solidFill>
                <a:schemeClr val="tx1">
                  <a:lumMod val="65000"/>
                  <a:lumOff val="35000"/>
                </a:schemeClr>
              </a:solidFill>
              <a:latin typeface="Arial Rounded MT Bold" panose="020F0704030504030204" pitchFamily="34" charset="0"/>
              <a:ea typeface="Times New Roman" panose="02020603050405020304" pitchFamily="18" charset="0"/>
              <a:cs typeface="Times New Roman" panose="02020603050405020304" pitchFamily="18" charset="0"/>
            </a:endParaRPr>
          </a:p>
          <a:p>
            <a:pPr marL="342900" lvl="0" indent="-342900" algn="just">
              <a:lnSpc>
                <a:spcPct val="107000"/>
              </a:lnSpc>
              <a:buFont typeface="Symbol" panose="05050102010706020507" pitchFamily="18" charset="2"/>
              <a:buChar char=""/>
            </a:pPr>
            <a:r>
              <a:rPr lang="es-CO" sz="2800" dirty="0">
                <a:solidFill>
                  <a:schemeClr val="tx1">
                    <a:lumMod val="65000"/>
                    <a:lumOff val="35000"/>
                  </a:schemeClr>
                </a:solidFill>
                <a:latin typeface="Arial Rounded MT Bold" panose="020F0704030504030204" pitchFamily="34" charset="0"/>
                <a:ea typeface="Times New Roman" panose="02020603050405020304" pitchFamily="18" charset="0"/>
                <a:cs typeface="Times New Roman" panose="02020603050405020304" pitchFamily="18" charset="0"/>
              </a:rPr>
              <a:t>512 Mb de memoria RAM.</a:t>
            </a:r>
          </a:p>
          <a:p>
            <a:pPr marL="342900" lvl="0" indent="-342900" algn="just">
              <a:lnSpc>
                <a:spcPct val="107000"/>
              </a:lnSpc>
              <a:buFont typeface="Symbol" panose="05050102010706020507" pitchFamily="18" charset="2"/>
              <a:buChar char=""/>
            </a:pPr>
            <a:r>
              <a:rPr lang="es-CO" sz="2800" dirty="0">
                <a:solidFill>
                  <a:schemeClr val="tx1">
                    <a:lumMod val="65000"/>
                    <a:lumOff val="35000"/>
                  </a:schemeClr>
                </a:solidFill>
                <a:latin typeface="Arial Rounded MT Bold" panose="020F0704030504030204" pitchFamily="34" charset="0"/>
                <a:ea typeface="Times New Roman" panose="02020603050405020304" pitchFamily="18" charset="0"/>
                <a:cs typeface="Times New Roman" panose="02020603050405020304" pitchFamily="18" charset="0"/>
              </a:rPr>
              <a:t>1024 Mb máquina virtual.</a:t>
            </a:r>
          </a:p>
          <a:p>
            <a:pPr marL="342900" lvl="0" indent="-342900" algn="just">
              <a:lnSpc>
                <a:spcPct val="107000"/>
              </a:lnSpc>
              <a:buFont typeface="Symbol" panose="05050102010706020507" pitchFamily="18" charset="2"/>
              <a:buChar char=""/>
            </a:pPr>
            <a:r>
              <a:rPr lang="es-CO" sz="2800" dirty="0">
                <a:solidFill>
                  <a:schemeClr val="tx1">
                    <a:lumMod val="65000"/>
                    <a:lumOff val="35000"/>
                  </a:schemeClr>
                </a:solidFill>
                <a:latin typeface="Arial Rounded MT Bold" panose="020F0704030504030204" pitchFamily="34" charset="0"/>
                <a:ea typeface="Times New Roman" panose="02020603050405020304" pitchFamily="18" charset="0"/>
                <a:cs typeface="Times New Roman" panose="02020603050405020304" pitchFamily="18" charset="0"/>
              </a:rPr>
              <a:t>1 GB de espacio de disco duro.</a:t>
            </a:r>
          </a:p>
          <a:p>
            <a:pPr marL="342900" lvl="0" indent="-342900" algn="just">
              <a:lnSpc>
                <a:spcPct val="107000"/>
              </a:lnSpc>
              <a:buFont typeface="Symbol" panose="05050102010706020507" pitchFamily="18" charset="2"/>
              <a:buChar char=""/>
            </a:pPr>
            <a:r>
              <a:rPr lang="es-CO" sz="2800" dirty="0">
                <a:solidFill>
                  <a:schemeClr val="tx1">
                    <a:lumMod val="65000"/>
                    <a:lumOff val="35000"/>
                  </a:schemeClr>
                </a:solidFill>
                <a:latin typeface="Arial Rounded MT Bold" panose="020F0704030504030204" pitchFamily="34" charset="0"/>
                <a:ea typeface="Times New Roman" panose="02020603050405020304" pitchFamily="18" charset="0"/>
                <a:cs typeface="Times New Roman" panose="02020603050405020304" pitchFamily="18" charset="0"/>
              </a:rPr>
              <a:t>Arquitectura del sistema 32/64 bit.</a:t>
            </a:r>
          </a:p>
          <a:p>
            <a:pPr marL="342900" lvl="0" indent="-342900" algn="just">
              <a:lnSpc>
                <a:spcPct val="107000"/>
              </a:lnSpc>
              <a:spcAft>
                <a:spcPts val="800"/>
              </a:spcAft>
              <a:buFont typeface="Symbol" panose="05050102010706020507" pitchFamily="18" charset="2"/>
              <a:buChar char=""/>
            </a:pPr>
            <a:r>
              <a:rPr lang="es-CO" sz="2800" dirty="0">
                <a:solidFill>
                  <a:schemeClr val="tx1">
                    <a:lumMod val="65000"/>
                    <a:lumOff val="35000"/>
                  </a:schemeClr>
                </a:solidFill>
                <a:latin typeface="Arial Rounded MT Bold" panose="020F0704030504030204" pitchFamily="34" charset="0"/>
                <a:ea typeface="Times New Roman" panose="02020603050405020304" pitchFamily="18" charset="0"/>
                <a:cs typeface="Times New Roman" panose="02020603050405020304" pitchFamily="18" charset="0"/>
              </a:rPr>
              <a:t>Protocolo de red TCP/IP.</a:t>
            </a:r>
          </a:p>
          <a:p>
            <a:pPr marL="342900" lvl="0" indent="-342900">
              <a:lnSpc>
                <a:spcPct val="107000"/>
              </a:lnSpc>
              <a:buFont typeface="Symbol" panose="05050102010706020507" pitchFamily="18" charset="2"/>
              <a:buChar char=""/>
            </a:pPr>
            <a:r>
              <a:rPr lang="es-CO" sz="2800" dirty="0">
                <a:solidFill>
                  <a:schemeClr val="tx1">
                    <a:lumMod val="65000"/>
                    <a:lumOff val="35000"/>
                  </a:schemeClr>
                </a:solidFill>
                <a:latin typeface="Arial Rounded MT Bold" panose="020F0704030504030204" pitchFamily="34" charset="0"/>
                <a:ea typeface="Times New Roman" panose="02020603050405020304" pitchFamily="18" charset="0"/>
                <a:cs typeface="Times New Roman" panose="02020603050405020304" pitchFamily="18" charset="0"/>
              </a:rPr>
              <a:t>Procesador x64: AMD Opteron, AMD Athlon 64, Intel Xeon compatible con Intel.</a:t>
            </a:r>
          </a:p>
        </p:txBody>
      </p:sp>
      <p:pic>
        <p:nvPicPr>
          <p:cNvPr id="6" name="Imagen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47315" y="1890583"/>
            <a:ext cx="773934" cy="746778"/>
          </a:xfrm>
          <a:prstGeom prst="rect">
            <a:avLst/>
          </a:prstGeom>
        </p:spPr>
      </p:pic>
    </p:spTree>
    <p:extLst>
      <p:ext uri="{BB962C8B-B14F-4D97-AF65-F5344CB8AC3E}">
        <p14:creationId xmlns:p14="http://schemas.microsoft.com/office/powerpoint/2010/main" val="799071881"/>
      </p:ext>
    </p:extLst>
  </p:cSld>
  <p:clrMapOvr>
    <a:masterClrMapping/>
  </p:clrMapOvr>
  <p:transition spd="slow">
    <p:comb dir="vert"/>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Google Shape;204;p21">
            <a:extLst>
              <a:ext uri="{FF2B5EF4-FFF2-40B4-BE49-F238E27FC236}">
                <a16:creationId xmlns:a16="http://schemas.microsoft.com/office/drawing/2014/main" id="{DD305A2A-BB09-46AA-8FF5-24619180CF1E}"/>
              </a:ext>
            </a:extLst>
          </p:cNvPr>
          <p:cNvSpPr/>
          <p:nvPr/>
        </p:nvSpPr>
        <p:spPr>
          <a:xfrm>
            <a:off x="228600" y="597876"/>
            <a:ext cx="8686799" cy="610883"/>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3200"/>
              <a:buFont typeface="Arial"/>
              <a:buNone/>
            </a:pPr>
            <a:r>
              <a:rPr lang="es-ES" sz="3600" b="1" dirty="0">
                <a:solidFill>
                  <a:schemeClr val="lt1"/>
                </a:solidFill>
                <a:effectLst>
                  <a:glow rad="101600">
                    <a:srgbClr val="002060">
                      <a:alpha val="60000"/>
                    </a:srgbClr>
                  </a:glow>
                </a:effectLst>
                <a:latin typeface="Arial Rounded MT Bold" panose="020F0704030504030204" pitchFamily="34" charset="0"/>
                <a:ea typeface="Calibri"/>
              </a:rPr>
              <a:t>ESPECIFICACIONES DEL SOFTWARE</a:t>
            </a:r>
            <a:endParaRPr sz="3600" b="1" i="0" u="none" strike="noStrike" cap="none" dirty="0">
              <a:solidFill>
                <a:schemeClr val="lt1"/>
              </a:solidFill>
              <a:effectLst>
                <a:glow rad="101600">
                  <a:srgbClr val="002060">
                    <a:alpha val="60000"/>
                  </a:srgbClr>
                </a:glow>
              </a:effectLst>
              <a:latin typeface="Arial Rounded MT Bold" panose="020F0704030504030204" pitchFamily="34" charset="0"/>
              <a:ea typeface="Calibri"/>
              <a:cs typeface="Calibri"/>
              <a:sym typeface="Calibri"/>
            </a:endParaRPr>
          </a:p>
        </p:txBody>
      </p:sp>
      <p:sp>
        <p:nvSpPr>
          <p:cNvPr id="6" name="Rectángulo 5">
            <a:extLst>
              <a:ext uri="{FF2B5EF4-FFF2-40B4-BE49-F238E27FC236}">
                <a16:creationId xmlns:a16="http://schemas.microsoft.com/office/drawing/2014/main" id="{3572DA73-212A-450E-AABB-3D60A23D553B}"/>
              </a:ext>
            </a:extLst>
          </p:cNvPr>
          <p:cNvSpPr/>
          <p:nvPr/>
        </p:nvSpPr>
        <p:spPr>
          <a:xfrm>
            <a:off x="372794" y="2516279"/>
            <a:ext cx="5057336" cy="3743845"/>
          </a:xfrm>
          <a:prstGeom prst="rect">
            <a:avLst/>
          </a:prstGeom>
        </p:spPr>
        <p:txBody>
          <a:bodyPr wrap="square">
            <a:spAutoFit/>
          </a:bodyPr>
          <a:lstStyle/>
          <a:p>
            <a:pPr algn="just">
              <a:lnSpc>
                <a:spcPct val="107000"/>
              </a:lnSpc>
            </a:pPr>
            <a:r>
              <a:rPr lang="es-CO" sz="2800" b="1" dirty="0">
                <a:solidFill>
                  <a:schemeClr val="tx1">
                    <a:lumMod val="65000"/>
                    <a:lumOff val="35000"/>
                  </a:schemeClr>
                </a:solidFill>
                <a:latin typeface="Arial Rounded MT Bold" panose="020F0704030504030204" pitchFamily="34" charset="0"/>
                <a:ea typeface="Times New Roman" panose="02020603050405020304" pitchFamily="18" charset="0"/>
                <a:cs typeface="Times New Roman" panose="02020603050405020304" pitchFamily="18" charset="0"/>
              </a:rPr>
              <a:t>Bases de Datos:</a:t>
            </a:r>
            <a:endParaRPr lang="es-CO" sz="2800" dirty="0">
              <a:solidFill>
                <a:schemeClr val="tx1">
                  <a:lumMod val="65000"/>
                  <a:lumOff val="35000"/>
                </a:schemeClr>
              </a:solidFill>
              <a:latin typeface="Arial Rounded MT Bold" panose="020F0704030504030204" pitchFamily="34" charset="0"/>
              <a:ea typeface="Times New Roman" panose="02020603050405020304" pitchFamily="18" charset="0"/>
              <a:cs typeface="Times New Roman" panose="02020603050405020304" pitchFamily="18" charset="0"/>
            </a:endParaRPr>
          </a:p>
          <a:p>
            <a:pPr marL="342900" lvl="0" indent="-342900" algn="just">
              <a:lnSpc>
                <a:spcPct val="107000"/>
              </a:lnSpc>
              <a:buFont typeface="Symbol" panose="05050102010706020507" pitchFamily="18" charset="2"/>
              <a:buChar char=""/>
            </a:pPr>
            <a:r>
              <a:rPr lang="es-CO" sz="2800" dirty="0">
                <a:solidFill>
                  <a:schemeClr val="tx1">
                    <a:lumMod val="65000"/>
                    <a:lumOff val="35000"/>
                  </a:schemeClr>
                </a:solidFill>
                <a:latin typeface="Arial Rounded MT Bold" panose="020F0704030504030204" pitchFamily="34" charset="0"/>
                <a:ea typeface="Times New Roman" panose="02020603050405020304" pitchFamily="18" charset="0"/>
                <a:cs typeface="Times New Roman" panose="02020603050405020304" pitchFamily="18" charset="0"/>
              </a:rPr>
              <a:t>Tipo SQL</a:t>
            </a:r>
          </a:p>
          <a:p>
            <a:pPr algn="just">
              <a:lnSpc>
                <a:spcPct val="107000"/>
              </a:lnSpc>
            </a:pPr>
            <a:r>
              <a:rPr lang="es-CO" sz="2800" b="1" dirty="0">
                <a:solidFill>
                  <a:schemeClr val="tx1">
                    <a:lumMod val="65000"/>
                    <a:lumOff val="35000"/>
                  </a:schemeClr>
                </a:solidFill>
                <a:latin typeface="Arial Rounded MT Bold" panose="020F0704030504030204" pitchFamily="34" charset="0"/>
                <a:ea typeface="Times New Roman" panose="02020603050405020304" pitchFamily="18" charset="0"/>
                <a:cs typeface="Times New Roman" panose="02020603050405020304" pitchFamily="18" charset="0"/>
              </a:rPr>
              <a:t>Motor Base de Datos:</a:t>
            </a:r>
            <a:endParaRPr lang="es-CO" sz="2800" dirty="0">
              <a:solidFill>
                <a:schemeClr val="tx1">
                  <a:lumMod val="65000"/>
                  <a:lumOff val="35000"/>
                </a:schemeClr>
              </a:solidFill>
              <a:latin typeface="Arial Rounded MT Bold" panose="020F0704030504030204" pitchFamily="34" charset="0"/>
              <a:ea typeface="Times New Roman" panose="02020603050405020304" pitchFamily="18" charset="0"/>
              <a:cs typeface="Times New Roman" panose="02020603050405020304" pitchFamily="18" charset="0"/>
            </a:endParaRPr>
          </a:p>
          <a:p>
            <a:pPr marL="342900" indent="-342900" algn="just">
              <a:lnSpc>
                <a:spcPct val="107000"/>
              </a:lnSpc>
              <a:buFont typeface="Symbol" panose="05050102010706020507" pitchFamily="18" charset="2"/>
              <a:buChar char=""/>
            </a:pPr>
            <a:r>
              <a:rPr lang="es-CO" sz="2800" dirty="0" err="1">
                <a:solidFill>
                  <a:schemeClr val="tx1">
                    <a:lumMod val="65000"/>
                    <a:lumOff val="35000"/>
                  </a:schemeClr>
                </a:solidFill>
                <a:latin typeface="Arial Rounded MT Bold" panose="020F0704030504030204" pitchFamily="34" charset="0"/>
                <a:ea typeface="Times New Roman" panose="02020603050405020304" pitchFamily="18" charset="0"/>
                <a:cs typeface="Times New Roman" panose="02020603050405020304" pitchFamily="18" charset="0"/>
              </a:rPr>
              <a:t>MySql</a:t>
            </a:r>
            <a:endParaRPr lang="es-CO" sz="2800" dirty="0">
              <a:solidFill>
                <a:schemeClr val="tx1">
                  <a:lumMod val="65000"/>
                  <a:lumOff val="35000"/>
                </a:schemeClr>
              </a:solidFill>
              <a:latin typeface="Arial Rounded MT Bold" panose="020F0704030504030204" pitchFamily="34" charset="0"/>
              <a:ea typeface="Times New Roman" panose="02020603050405020304" pitchFamily="18" charset="0"/>
              <a:cs typeface="Times New Roman" panose="02020603050405020304" pitchFamily="18" charset="0"/>
            </a:endParaRPr>
          </a:p>
          <a:p>
            <a:pPr lvl="0" algn="just">
              <a:lnSpc>
                <a:spcPct val="107000"/>
              </a:lnSpc>
            </a:pPr>
            <a:r>
              <a:rPr lang="es-CO" sz="2800" b="1" dirty="0">
                <a:solidFill>
                  <a:schemeClr val="tx1">
                    <a:lumMod val="65000"/>
                    <a:lumOff val="35000"/>
                  </a:schemeClr>
                </a:solidFill>
                <a:latin typeface="Arial Rounded MT Bold" panose="020F0704030504030204" pitchFamily="34" charset="0"/>
                <a:ea typeface="Times New Roman" panose="02020603050405020304" pitchFamily="18" charset="0"/>
                <a:cs typeface="Times New Roman" panose="02020603050405020304" pitchFamily="18" charset="0"/>
              </a:rPr>
              <a:t>Lenguaje de Programación:</a:t>
            </a:r>
          </a:p>
          <a:p>
            <a:pPr marL="342900" lvl="0" indent="-342900" algn="just">
              <a:lnSpc>
                <a:spcPct val="107000"/>
              </a:lnSpc>
              <a:buFont typeface="Symbol" panose="05050102010706020507" pitchFamily="18" charset="2"/>
              <a:buChar char=""/>
            </a:pPr>
            <a:r>
              <a:rPr lang="es-CO" sz="2800" dirty="0">
                <a:solidFill>
                  <a:schemeClr val="tx1">
                    <a:lumMod val="65000"/>
                    <a:lumOff val="35000"/>
                  </a:schemeClr>
                </a:solidFill>
                <a:latin typeface="Arial Rounded MT Bold" panose="020F0704030504030204" pitchFamily="34" charset="0"/>
                <a:ea typeface="Times New Roman" panose="02020603050405020304" pitchFamily="18" charset="0"/>
                <a:cs typeface="Times New Roman" panose="02020603050405020304" pitchFamily="18" charset="0"/>
              </a:rPr>
              <a:t>PHP O C#</a:t>
            </a:r>
          </a:p>
          <a:p>
            <a:pPr lvl="0" algn="just">
              <a:lnSpc>
                <a:spcPct val="107000"/>
              </a:lnSpc>
            </a:pPr>
            <a:r>
              <a:rPr lang="es-CO" sz="2800" b="1" dirty="0">
                <a:solidFill>
                  <a:schemeClr val="tx1">
                    <a:lumMod val="65000"/>
                    <a:lumOff val="35000"/>
                  </a:schemeClr>
                </a:solidFill>
                <a:latin typeface="Arial Rounded MT Bold" panose="020F0704030504030204" pitchFamily="34" charset="0"/>
                <a:ea typeface="Times New Roman" panose="02020603050405020304" pitchFamily="18" charset="0"/>
                <a:cs typeface="Times New Roman" panose="02020603050405020304" pitchFamily="18" charset="0"/>
              </a:rPr>
              <a:t>Sistema Operativo</a:t>
            </a:r>
          </a:p>
          <a:p>
            <a:pPr marL="342900" lvl="0" indent="-342900" algn="just">
              <a:lnSpc>
                <a:spcPct val="107000"/>
              </a:lnSpc>
              <a:buFont typeface="Symbol" panose="05050102010706020507" pitchFamily="18" charset="2"/>
              <a:buChar char=""/>
            </a:pPr>
            <a:r>
              <a:rPr lang="es-CO" sz="2800" dirty="0">
                <a:solidFill>
                  <a:schemeClr val="tx1">
                    <a:lumMod val="65000"/>
                    <a:lumOff val="35000"/>
                  </a:schemeClr>
                </a:solidFill>
                <a:latin typeface="Arial Rounded MT Bold" panose="020F0704030504030204" pitchFamily="34" charset="0"/>
                <a:ea typeface="Times New Roman" panose="02020603050405020304" pitchFamily="18" charset="0"/>
                <a:cs typeface="Times New Roman" panose="02020603050405020304" pitchFamily="18" charset="0"/>
              </a:rPr>
              <a:t>Windows</a:t>
            </a:r>
          </a:p>
        </p:txBody>
      </p:sp>
      <p:pic>
        <p:nvPicPr>
          <p:cNvPr id="4" name="Imagen 3">
            <a:extLst>
              <a:ext uri="{FF2B5EF4-FFF2-40B4-BE49-F238E27FC236}">
                <a16:creationId xmlns:a16="http://schemas.microsoft.com/office/drawing/2014/main" id="{342CEBBC-4F89-453A-AD54-1D2B18975C49}"/>
              </a:ext>
            </a:extLst>
          </p:cNvPr>
          <p:cNvPicPr>
            <a:picLocks noChangeAspect="1"/>
          </p:cNvPicPr>
          <p:nvPr/>
        </p:nvPicPr>
        <p:blipFill>
          <a:blip r:embed="rId2"/>
          <a:stretch>
            <a:fillRect/>
          </a:stretch>
        </p:blipFill>
        <p:spPr>
          <a:xfrm>
            <a:off x="5760482" y="3272649"/>
            <a:ext cx="2771472" cy="2355751"/>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7" name="Imagen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47315" y="1890583"/>
            <a:ext cx="773934" cy="746778"/>
          </a:xfrm>
          <a:prstGeom prst="rect">
            <a:avLst/>
          </a:prstGeom>
        </p:spPr>
      </p:pic>
    </p:spTree>
    <p:extLst>
      <p:ext uri="{BB962C8B-B14F-4D97-AF65-F5344CB8AC3E}">
        <p14:creationId xmlns:p14="http://schemas.microsoft.com/office/powerpoint/2010/main" val="3009744079"/>
      </p:ext>
    </p:extLst>
  </p:cSld>
  <p:clrMapOvr>
    <a:masterClrMapping/>
  </p:clrMapOvr>
  <p:transition spd="slow">
    <p:comb/>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Google Shape;204;p21">
            <a:extLst>
              <a:ext uri="{FF2B5EF4-FFF2-40B4-BE49-F238E27FC236}">
                <a16:creationId xmlns:a16="http://schemas.microsoft.com/office/drawing/2014/main" id="{DD305A2A-BB09-46AA-8FF5-24619180CF1E}"/>
              </a:ext>
            </a:extLst>
          </p:cNvPr>
          <p:cNvSpPr/>
          <p:nvPr/>
        </p:nvSpPr>
        <p:spPr>
          <a:xfrm>
            <a:off x="228600" y="597876"/>
            <a:ext cx="8686799" cy="610883"/>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3200"/>
              <a:buFont typeface="Arial"/>
              <a:buNone/>
            </a:pPr>
            <a:r>
              <a:rPr lang="es-ES" sz="4000" b="1" dirty="0">
                <a:solidFill>
                  <a:schemeClr val="lt1"/>
                </a:solidFill>
                <a:effectLst>
                  <a:glow rad="101600">
                    <a:srgbClr val="002060">
                      <a:alpha val="60000"/>
                    </a:srgbClr>
                  </a:glow>
                </a:effectLst>
                <a:latin typeface="Arial Rounded MT Bold" panose="020F0704030504030204" pitchFamily="34" charset="0"/>
                <a:ea typeface="Calibri"/>
              </a:rPr>
              <a:t>ELABORACIÓN DE BPMN</a:t>
            </a:r>
            <a:endParaRPr sz="4000" b="1" i="0" u="none" strike="noStrike" cap="none" dirty="0">
              <a:solidFill>
                <a:schemeClr val="lt1"/>
              </a:solidFill>
              <a:effectLst>
                <a:glow rad="101600">
                  <a:srgbClr val="002060">
                    <a:alpha val="60000"/>
                  </a:srgbClr>
                </a:glow>
              </a:effectLst>
              <a:latin typeface="Arial Rounded MT Bold" panose="020F0704030504030204" pitchFamily="34" charset="0"/>
              <a:ea typeface="Calibri"/>
              <a:cs typeface="Calibri"/>
              <a:sym typeface="Calibri"/>
            </a:endParaRPr>
          </a:p>
        </p:txBody>
      </p:sp>
      <p:pic>
        <p:nvPicPr>
          <p:cNvPr id="4" name="Imagen 3">
            <a:extLst>
              <a:ext uri="{FF2B5EF4-FFF2-40B4-BE49-F238E27FC236}">
                <a16:creationId xmlns:a16="http://schemas.microsoft.com/office/drawing/2014/main" id="{D6C1F789-172F-4DD9-8020-4559417574E5}"/>
              </a:ext>
            </a:extLst>
          </p:cNvPr>
          <p:cNvPicPr>
            <a:picLocks noChangeAspect="1"/>
          </p:cNvPicPr>
          <p:nvPr/>
        </p:nvPicPr>
        <p:blipFill>
          <a:blip r:embed="rId2"/>
          <a:stretch>
            <a:fillRect/>
          </a:stretch>
        </p:blipFill>
        <p:spPr>
          <a:xfrm>
            <a:off x="717451" y="2707827"/>
            <a:ext cx="7709095" cy="3552297"/>
          </a:xfrm>
          <a:prstGeom prst="rect">
            <a:avLst/>
          </a:prstGeom>
          <a:ln w="76200">
            <a:solidFill>
              <a:srgbClr val="00B0F0"/>
            </a:solidFill>
          </a:ln>
        </p:spPr>
      </p:pic>
      <p:pic>
        <p:nvPicPr>
          <p:cNvPr id="6" name="Imagen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39579" y="1807456"/>
            <a:ext cx="773934" cy="746778"/>
          </a:xfrm>
          <a:prstGeom prst="rect">
            <a:avLst/>
          </a:prstGeom>
        </p:spPr>
      </p:pic>
    </p:spTree>
    <p:extLst>
      <p:ext uri="{BB962C8B-B14F-4D97-AF65-F5344CB8AC3E}">
        <p14:creationId xmlns:p14="http://schemas.microsoft.com/office/powerpoint/2010/main" val="539276937"/>
      </p:ext>
    </p:extLst>
  </p:cSld>
  <p:clrMapOvr>
    <a:masterClrMapping/>
  </p:clrMapOvr>
  <p:transition spd="slow">
    <p:comb/>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Google Shape;204;p21">
            <a:extLst>
              <a:ext uri="{FF2B5EF4-FFF2-40B4-BE49-F238E27FC236}">
                <a16:creationId xmlns:a16="http://schemas.microsoft.com/office/drawing/2014/main" id="{DD305A2A-BB09-46AA-8FF5-24619180CF1E}"/>
              </a:ext>
            </a:extLst>
          </p:cNvPr>
          <p:cNvSpPr/>
          <p:nvPr/>
        </p:nvSpPr>
        <p:spPr>
          <a:xfrm>
            <a:off x="228601" y="628179"/>
            <a:ext cx="8915399" cy="610883"/>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3200"/>
              <a:buFont typeface="Arial"/>
              <a:buNone/>
            </a:pPr>
            <a:r>
              <a:rPr lang="es-ES" sz="3600" b="1" dirty="0">
                <a:solidFill>
                  <a:schemeClr val="lt1"/>
                </a:solidFill>
                <a:effectLst>
                  <a:glow rad="101600">
                    <a:srgbClr val="002060">
                      <a:alpha val="60000"/>
                    </a:srgbClr>
                  </a:glow>
                </a:effectLst>
                <a:latin typeface="Arial Rounded MT Bold" panose="020F0704030504030204" pitchFamily="34" charset="0"/>
                <a:ea typeface="Calibri"/>
              </a:rPr>
              <a:t>REQUERIMIENTOS FUNCIONALES</a:t>
            </a:r>
            <a:endParaRPr sz="3600" b="1" i="0" u="none" strike="noStrike" cap="none" dirty="0">
              <a:solidFill>
                <a:schemeClr val="lt1"/>
              </a:solidFill>
              <a:effectLst>
                <a:glow rad="101600">
                  <a:srgbClr val="002060">
                    <a:alpha val="60000"/>
                  </a:srgbClr>
                </a:glow>
              </a:effectLst>
              <a:latin typeface="Arial Rounded MT Bold" panose="020F0704030504030204" pitchFamily="34" charset="0"/>
              <a:ea typeface="Calibri"/>
              <a:cs typeface="Calibri"/>
              <a:sym typeface="Calibri"/>
            </a:endParaRPr>
          </a:p>
        </p:txBody>
      </p:sp>
      <p:graphicFrame>
        <p:nvGraphicFramePr>
          <p:cNvPr id="2" name="Tabla 1">
            <a:extLst>
              <a:ext uri="{FF2B5EF4-FFF2-40B4-BE49-F238E27FC236}">
                <a16:creationId xmlns:a16="http://schemas.microsoft.com/office/drawing/2014/main" id="{80AC7249-3B8A-4087-955D-B17B34124EAF}"/>
              </a:ext>
            </a:extLst>
          </p:cNvPr>
          <p:cNvGraphicFramePr>
            <a:graphicFrameLocks noGrp="1"/>
          </p:cNvGraphicFramePr>
          <p:nvPr>
            <p:extLst>
              <p:ext uri="{D42A27DB-BD31-4B8C-83A1-F6EECF244321}">
                <p14:modId xmlns:p14="http://schemas.microsoft.com/office/powerpoint/2010/main" val="4069780298"/>
              </p:ext>
            </p:extLst>
          </p:nvPr>
        </p:nvGraphicFramePr>
        <p:xfrm>
          <a:off x="652822" y="2669339"/>
          <a:ext cx="7885332" cy="3657600"/>
        </p:xfrm>
        <a:graphic>
          <a:graphicData uri="http://schemas.openxmlformats.org/drawingml/2006/table">
            <a:tbl>
              <a:tblPr firstRow="1" firstCol="1" bandRow="1">
                <a:tableStyleId>{7DF18680-E054-41AD-8BC1-D1AEF772440D}</a:tableStyleId>
              </a:tblPr>
              <a:tblGrid>
                <a:gridCol w="1778786">
                  <a:extLst>
                    <a:ext uri="{9D8B030D-6E8A-4147-A177-3AD203B41FA5}">
                      <a16:colId xmlns:a16="http://schemas.microsoft.com/office/drawing/2014/main" val="1175486583"/>
                    </a:ext>
                  </a:extLst>
                </a:gridCol>
                <a:gridCol w="6106546">
                  <a:extLst>
                    <a:ext uri="{9D8B030D-6E8A-4147-A177-3AD203B41FA5}">
                      <a16:colId xmlns:a16="http://schemas.microsoft.com/office/drawing/2014/main" val="628884995"/>
                    </a:ext>
                  </a:extLst>
                </a:gridCol>
              </a:tblGrid>
              <a:tr h="407670">
                <a:tc>
                  <a:txBody>
                    <a:bodyPr/>
                    <a:lstStyle/>
                    <a:p>
                      <a:pPr algn="just">
                        <a:lnSpc>
                          <a:spcPct val="100000"/>
                        </a:lnSpc>
                        <a:spcAft>
                          <a:spcPts val="0"/>
                        </a:spcAft>
                      </a:pPr>
                      <a:r>
                        <a:rPr lang="es-ES_tradnl" sz="1600" kern="1200">
                          <a:effectLst/>
                          <a:latin typeface="Arial Rounded MT Bold" panose="020F0704030504030204" pitchFamily="34" charset="0"/>
                        </a:rPr>
                        <a:t>Identificación del requerimiento:</a:t>
                      </a:r>
                      <a:endParaRPr lang="es-CO" sz="1600">
                        <a:effectLst/>
                        <a:latin typeface="Arial Rounded MT Bold" panose="020F07040305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just">
                        <a:lnSpc>
                          <a:spcPct val="100000"/>
                        </a:lnSpc>
                        <a:spcAft>
                          <a:spcPts val="0"/>
                        </a:spcAft>
                      </a:pPr>
                      <a:r>
                        <a:rPr lang="es-ES_tradnl" sz="1600">
                          <a:effectLst/>
                          <a:latin typeface="Arial Rounded MT Bold" panose="020F0704030504030204" pitchFamily="34" charset="0"/>
                        </a:rPr>
                        <a:t>RF01</a:t>
                      </a:r>
                      <a:endParaRPr lang="es-CO" sz="1600">
                        <a:effectLst/>
                        <a:latin typeface="Arial Rounded MT Bold" panose="020F07040305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473091387"/>
                  </a:ext>
                </a:extLst>
              </a:tr>
              <a:tr h="416560">
                <a:tc>
                  <a:txBody>
                    <a:bodyPr/>
                    <a:lstStyle/>
                    <a:p>
                      <a:pPr algn="just">
                        <a:lnSpc>
                          <a:spcPct val="100000"/>
                        </a:lnSpc>
                        <a:spcAft>
                          <a:spcPts val="0"/>
                        </a:spcAft>
                      </a:pPr>
                      <a:r>
                        <a:rPr lang="es-ES_tradnl" sz="1600" kern="1200">
                          <a:effectLst/>
                          <a:latin typeface="Arial Rounded MT Bold" panose="020F0704030504030204" pitchFamily="34" charset="0"/>
                        </a:rPr>
                        <a:t>Nombre del Requerimiento:</a:t>
                      </a:r>
                      <a:endParaRPr lang="es-CO" sz="1600">
                        <a:effectLst/>
                        <a:latin typeface="Arial Rounded MT Bold" panose="020F07040305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just">
                        <a:lnSpc>
                          <a:spcPct val="100000"/>
                        </a:lnSpc>
                        <a:spcAft>
                          <a:spcPts val="0"/>
                        </a:spcAft>
                      </a:pPr>
                      <a:r>
                        <a:rPr lang="es-ES_tradnl" sz="1600" b="1" dirty="0">
                          <a:solidFill>
                            <a:schemeClr val="tx1">
                              <a:lumMod val="65000"/>
                              <a:lumOff val="35000"/>
                            </a:schemeClr>
                          </a:solidFill>
                          <a:effectLst/>
                          <a:latin typeface="Arial Rounded MT Bold" panose="020F0704030504030204" pitchFamily="34" charset="0"/>
                        </a:rPr>
                        <a:t>Autenticación de Usuario</a:t>
                      </a:r>
                      <a:endParaRPr lang="es-CO" sz="1600" b="1" dirty="0">
                        <a:solidFill>
                          <a:schemeClr val="tx1">
                            <a:lumMod val="65000"/>
                            <a:lumOff val="35000"/>
                          </a:schemeClr>
                        </a:solidFill>
                        <a:effectLst/>
                        <a:latin typeface="Arial Rounded MT Bold" panose="020F07040305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328956751"/>
                  </a:ext>
                </a:extLst>
              </a:tr>
              <a:tr h="407670">
                <a:tc>
                  <a:txBody>
                    <a:bodyPr/>
                    <a:lstStyle/>
                    <a:p>
                      <a:pPr algn="just">
                        <a:lnSpc>
                          <a:spcPct val="100000"/>
                        </a:lnSpc>
                        <a:spcAft>
                          <a:spcPts val="0"/>
                        </a:spcAft>
                      </a:pPr>
                      <a:r>
                        <a:rPr lang="es-ES_tradnl" sz="1600" kern="1200">
                          <a:effectLst/>
                          <a:latin typeface="Arial Rounded MT Bold" panose="020F0704030504030204" pitchFamily="34" charset="0"/>
                        </a:rPr>
                        <a:t>Características:</a:t>
                      </a:r>
                      <a:endParaRPr lang="es-CO" sz="1600">
                        <a:effectLst/>
                        <a:latin typeface="Arial Rounded MT Bold" panose="020F07040305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just">
                        <a:lnSpc>
                          <a:spcPct val="100000"/>
                        </a:lnSpc>
                        <a:spcAft>
                          <a:spcPts val="0"/>
                        </a:spcAft>
                      </a:pPr>
                      <a:r>
                        <a:rPr lang="es-ES_tradnl" sz="1600" dirty="0">
                          <a:solidFill>
                            <a:schemeClr val="tx1">
                              <a:lumMod val="65000"/>
                              <a:lumOff val="35000"/>
                            </a:schemeClr>
                          </a:solidFill>
                          <a:effectLst/>
                          <a:latin typeface="Arial Rounded MT Bold" panose="020F0704030504030204" pitchFamily="34" charset="0"/>
                        </a:rPr>
                        <a:t>Los usuarios deben identificarse diligenciando datos personales para acceder a cualquier parte del sistema web dependiendo de su tipo de módulo</a:t>
                      </a:r>
                    </a:p>
                  </a:txBody>
                  <a:tcPr marL="68580" marR="68580" marT="0" marB="0"/>
                </a:tc>
                <a:extLst>
                  <a:ext uri="{0D108BD9-81ED-4DB2-BD59-A6C34878D82A}">
                    <a16:rowId xmlns:a16="http://schemas.microsoft.com/office/drawing/2014/main" val="3135755598"/>
                  </a:ext>
                </a:extLst>
              </a:tr>
              <a:tr h="824865">
                <a:tc>
                  <a:txBody>
                    <a:bodyPr/>
                    <a:lstStyle/>
                    <a:p>
                      <a:pPr algn="just">
                        <a:lnSpc>
                          <a:spcPct val="100000"/>
                        </a:lnSpc>
                        <a:spcAft>
                          <a:spcPts val="0"/>
                        </a:spcAft>
                      </a:pPr>
                      <a:r>
                        <a:rPr lang="es-ES_tradnl" sz="1600" kern="1200">
                          <a:effectLst/>
                          <a:latin typeface="Arial Rounded MT Bold" panose="020F0704030504030204" pitchFamily="34" charset="0"/>
                        </a:rPr>
                        <a:t>Descripción del requerimiento:</a:t>
                      </a:r>
                      <a:endParaRPr lang="es-CO" sz="1600">
                        <a:effectLst/>
                        <a:latin typeface="Arial Rounded MT Bold" panose="020F07040305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just">
                        <a:lnSpc>
                          <a:spcPct val="100000"/>
                        </a:lnSpc>
                        <a:spcAft>
                          <a:spcPts val="0"/>
                        </a:spcAft>
                      </a:pPr>
                      <a:r>
                        <a:rPr lang="es-ES_tradnl" sz="1600" dirty="0">
                          <a:solidFill>
                            <a:schemeClr val="tx1">
                              <a:lumMod val="65000"/>
                              <a:lumOff val="35000"/>
                            </a:schemeClr>
                          </a:solidFill>
                          <a:effectLst/>
                          <a:latin typeface="Arial Rounded MT Bold" panose="020F0704030504030204" pitchFamily="34" charset="0"/>
                        </a:rPr>
                        <a:t>Dependiendo del módulo identificado en el sistema, el usuario puede acceder y consultar información independiente y privada según su tipo de acceso, mediante un acceso de seguridad anteriormente diligenciado del usuario con su propio módulo.</a:t>
                      </a:r>
                      <a:endParaRPr lang="es-CO" sz="1600" dirty="0">
                        <a:solidFill>
                          <a:schemeClr val="tx1">
                            <a:lumMod val="65000"/>
                            <a:lumOff val="35000"/>
                          </a:schemeClr>
                        </a:solidFill>
                        <a:effectLst/>
                        <a:latin typeface="Arial Rounded MT Bold" panose="020F07040305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883951968"/>
                  </a:ext>
                </a:extLst>
              </a:tr>
              <a:tr h="442595">
                <a:tc gridSpan="2">
                  <a:txBody>
                    <a:bodyPr/>
                    <a:lstStyle/>
                    <a:p>
                      <a:pPr algn="just">
                        <a:lnSpc>
                          <a:spcPct val="100000"/>
                        </a:lnSpc>
                        <a:spcAft>
                          <a:spcPts val="0"/>
                        </a:spcAft>
                      </a:pPr>
                      <a:r>
                        <a:rPr lang="es-ES_tradnl" sz="1600" dirty="0">
                          <a:effectLst/>
                          <a:latin typeface="Arial Rounded MT Bold" panose="020F0704030504030204" pitchFamily="34" charset="0"/>
                        </a:rPr>
                        <a:t>Prioridad del requerimiento:</a:t>
                      </a:r>
                      <a:endParaRPr lang="es-CO" sz="1600" dirty="0">
                        <a:effectLst/>
                        <a:latin typeface="Arial Rounded MT Bold" panose="020F0704030504030204" pitchFamily="34" charset="0"/>
                      </a:endParaRPr>
                    </a:p>
                    <a:p>
                      <a:pPr algn="l">
                        <a:lnSpc>
                          <a:spcPct val="100000"/>
                        </a:lnSpc>
                        <a:spcAft>
                          <a:spcPts val="800"/>
                        </a:spcAft>
                      </a:pPr>
                      <a:r>
                        <a:rPr lang="es-ES_tradnl" sz="1600" dirty="0">
                          <a:effectLst/>
                          <a:latin typeface="Arial Rounded MT Bold" panose="020F0704030504030204" pitchFamily="34" charset="0"/>
                        </a:rPr>
                        <a:t>Alta</a:t>
                      </a:r>
                      <a:endParaRPr lang="es-CO" sz="1400" dirty="0">
                        <a:effectLst/>
                        <a:latin typeface="Arial Rounded MT Bold" panose="020F0704030504030204" pitchFamily="34" charset="0"/>
                        <a:ea typeface="Times New Roman" panose="02020603050405020304" pitchFamily="18" charset="0"/>
                        <a:cs typeface="Times New Roman" panose="02020603050405020304" pitchFamily="18" charset="0"/>
                      </a:endParaRPr>
                    </a:p>
                  </a:txBody>
                  <a:tcPr marL="68580" marR="68580" marT="0" marB="0"/>
                </a:tc>
                <a:tc hMerge="1">
                  <a:txBody>
                    <a:bodyPr/>
                    <a:lstStyle/>
                    <a:p>
                      <a:endParaRPr lang="es-CO"/>
                    </a:p>
                  </a:txBody>
                  <a:tcPr/>
                </a:tc>
                <a:extLst>
                  <a:ext uri="{0D108BD9-81ED-4DB2-BD59-A6C34878D82A}">
                    <a16:rowId xmlns:a16="http://schemas.microsoft.com/office/drawing/2014/main" val="55285962"/>
                  </a:ext>
                </a:extLst>
              </a:tr>
            </a:tbl>
          </a:graphicData>
        </a:graphic>
      </p:graphicFrame>
      <p:pic>
        <p:nvPicPr>
          <p:cNvPr id="6" name="Imagen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16587" y="1793601"/>
            <a:ext cx="773934" cy="746778"/>
          </a:xfrm>
          <a:prstGeom prst="rect">
            <a:avLst/>
          </a:prstGeom>
        </p:spPr>
      </p:pic>
    </p:spTree>
    <p:extLst>
      <p:ext uri="{BB962C8B-B14F-4D97-AF65-F5344CB8AC3E}">
        <p14:creationId xmlns:p14="http://schemas.microsoft.com/office/powerpoint/2010/main" val="3533037699"/>
      </p:ext>
    </p:extLst>
  </p:cSld>
  <p:clrMapOvr>
    <a:masterClrMapping/>
  </p:clrMapOvr>
  <p:transition spd="slow">
    <p:comb/>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Google Shape;204;p21">
            <a:extLst>
              <a:ext uri="{FF2B5EF4-FFF2-40B4-BE49-F238E27FC236}">
                <a16:creationId xmlns:a16="http://schemas.microsoft.com/office/drawing/2014/main" id="{DD305A2A-BB09-46AA-8FF5-24619180CF1E}"/>
              </a:ext>
            </a:extLst>
          </p:cNvPr>
          <p:cNvSpPr/>
          <p:nvPr/>
        </p:nvSpPr>
        <p:spPr>
          <a:xfrm>
            <a:off x="228601" y="628179"/>
            <a:ext cx="8915399" cy="610883"/>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3200"/>
              <a:buFont typeface="Arial"/>
              <a:buNone/>
            </a:pPr>
            <a:r>
              <a:rPr lang="es-ES" sz="3600" b="1" dirty="0">
                <a:solidFill>
                  <a:schemeClr val="lt1"/>
                </a:solidFill>
                <a:effectLst>
                  <a:glow rad="101600">
                    <a:srgbClr val="002060">
                      <a:alpha val="60000"/>
                    </a:srgbClr>
                  </a:glow>
                </a:effectLst>
                <a:latin typeface="Arial Rounded MT Bold" panose="020F0704030504030204" pitchFamily="34" charset="0"/>
                <a:ea typeface="Calibri"/>
              </a:rPr>
              <a:t>REQUERIMIENTOS FUNCIONALES</a:t>
            </a:r>
            <a:endParaRPr sz="3600" b="1" i="0" u="none" strike="noStrike" cap="none" dirty="0">
              <a:solidFill>
                <a:schemeClr val="lt1"/>
              </a:solidFill>
              <a:effectLst>
                <a:glow rad="101600">
                  <a:srgbClr val="002060">
                    <a:alpha val="60000"/>
                  </a:srgbClr>
                </a:glow>
              </a:effectLst>
              <a:latin typeface="Arial Rounded MT Bold" panose="020F0704030504030204" pitchFamily="34" charset="0"/>
              <a:ea typeface="Calibri"/>
              <a:cs typeface="Calibri"/>
              <a:sym typeface="Calibri"/>
            </a:endParaRPr>
          </a:p>
        </p:txBody>
      </p:sp>
      <p:graphicFrame>
        <p:nvGraphicFramePr>
          <p:cNvPr id="3" name="Tabla 2">
            <a:extLst>
              <a:ext uri="{FF2B5EF4-FFF2-40B4-BE49-F238E27FC236}">
                <a16:creationId xmlns:a16="http://schemas.microsoft.com/office/drawing/2014/main" id="{1694E2BE-8D17-4700-A33E-384900F84CD9}"/>
              </a:ext>
            </a:extLst>
          </p:cNvPr>
          <p:cNvGraphicFramePr>
            <a:graphicFrameLocks noGrp="1"/>
          </p:cNvGraphicFramePr>
          <p:nvPr>
            <p:extLst>
              <p:ext uri="{D42A27DB-BD31-4B8C-83A1-F6EECF244321}">
                <p14:modId xmlns:p14="http://schemas.microsoft.com/office/powerpoint/2010/main" val="3440883861"/>
              </p:ext>
            </p:extLst>
          </p:nvPr>
        </p:nvGraphicFramePr>
        <p:xfrm>
          <a:off x="378886" y="2669339"/>
          <a:ext cx="8159268" cy="3929885"/>
        </p:xfrm>
        <a:graphic>
          <a:graphicData uri="http://schemas.openxmlformats.org/drawingml/2006/table">
            <a:tbl>
              <a:tblPr firstRow="1" firstCol="1" bandRow="1">
                <a:tableStyleId>{7DF18680-E054-41AD-8BC1-D1AEF772440D}</a:tableStyleId>
              </a:tblPr>
              <a:tblGrid>
                <a:gridCol w="1840332">
                  <a:extLst>
                    <a:ext uri="{9D8B030D-6E8A-4147-A177-3AD203B41FA5}">
                      <a16:colId xmlns:a16="http://schemas.microsoft.com/office/drawing/2014/main" val="56195747"/>
                    </a:ext>
                  </a:extLst>
                </a:gridCol>
                <a:gridCol w="6318936">
                  <a:extLst>
                    <a:ext uri="{9D8B030D-6E8A-4147-A177-3AD203B41FA5}">
                      <a16:colId xmlns:a16="http://schemas.microsoft.com/office/drawing/2014/main" val="778520980"/>
                    </a:ext>
                  </a:extLst>
                </a:gridCol>
              </a:tblGrid>
              <a:tr h="645638">
                <a:tc>
                  <a:txBody>
                    <a:bodyPr/>
                    <a:lstStyle/>
                    <a:p>
                      <a:pPr algn="just">
                        <a:lnSpc>
                          <a:spcPct val="100000"/>
                        </a:lnSpc>
                        <a:spcAft>
                          <a:spcPts val="0"/>
                        </a:spcAft>
                      </a:pPr>
                      <a:r>
                        <a:rPr lang="es-ES_tradnl" sz="1600" kern="1200" dirty="0">
                          <a:effectLst/>
                          <a:latin typeface="Arial Rounded MT Bold" panose="020F0704030504030204" pitchFamily="34" charset="0"/>
                        </a:rPr>
                        <a:t>Identificación del requerimiento:</a:t>
                      </a:r>
                      <a:endParaRPr lang="es-CO" sz="1600" dirty="0">
                        <a:effectLst/>
                        <a:latin typeface="Arial Rounded MT Bold" panose="020F07040305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just">
                        <a:lnSpc>
                          <a:spcPct val="100000"/>
                        </a:lnSpc>
                        <a:spcAft>
                          <a:spcPts val="0"/>
                        </a:spcAft>
                      </a:pPr>
                      <a:r>
                        <a:rPr lang="es-ES_tradnl" sz="1600" dirty="0">
                          <a:effectLst/>
                          <a:latin typeface="Arial Rounded MT Bold" panose="020F0704030504030204" pitchFamily="34" charset="0"/>
                        </a:rPr>
                        <a:t>RF02</a:t>
                      </a:r>
                      <a:endParaRPr lang="es-CO" sz="1600" dirty="0">
                        <a:effectLst/>
                        <a:latin typeface="Arial Rounded MT Bold" panose="020F07040305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013511557"/>
                  </a:ext>
                </a:extLst>
              </a:tr>
              <a:tr h="645638">
                <a:tc>
                  <a:txBody>
                    <a:bodyPr/>
                    <a:lstStyle/>
                    <a:p>
                      <a:pPr algn="just">
                        <a:lnSpc>
                          <a:spcPct val="100000"/>
                        </a:lnSpc>
                        <a:spcAft>
                          <a:spcPts val="0"/>
                        </a:spcAft>
                      </a:pPr>
                      <a:r>
                        <a:rPr lang="es-ES_tradnl" sz="1600" kern="1200">
                          <a:effectLst/>
                          <a:latin typeface="Arial Rounded MT Bold" panose="020F0704030504030204" pitchFamily="34" charset="0"/>
                        </a:rPr>
                        <a:t>Nombre del Requerimiento:</a:t>
                      </a:r>
                      <a:endParaRPr lang="es-CO" sz="1600">
                        <a:effectLst/>
                        <a:latin typeface="Arial Rounded MT Bold" panose="020F07040305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just">
                        <a:lnSpc>
                          <a:spcPct val="100000"/>
                        </a:lnSpc>
                        <a:spcAft>
                          <a:spcPts val="0"/>
                        </a:spcAft>
                      </a:pPr>
                      <a:r>
                        <a:rPr lang="es-ES_tradnl" sz="1600" b="1" dirty="0">
                          <a:solidFill>
                            <a:schemeClr val="tx1">
                              <a:lumMod val="65000"/>
                              <a:lumOff val="35000"/>
                            </a:schemeClr>
                          </a:solidFill>
                          <a:effectLst/>
                          <a:latin typeface="Arial Rounded MT Bold" panose="020F0704030504030204" pitchFamily="34" charset="0"/>
                        </a:rPr>
                        <a:t>Registrar Usuarios</a:t>
                      </a:r>
                      <a:endParaRPr lang="es-CO" sz="1600" b="1" dirty="0">
                        <a:solidFill>
                          <a:schemeClr val="tx1">
                            <a:lumMod val="65000"/>
                            <a:lumOff val="35000"/>
                          </a:schemeClr>
                        </a:solidFill>
                        <a:effectLst/>
                        <a:latin typeface="Arial Rounded MT Bold" panose="020F07040305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324935551"/>
                  </a:ext>
                </a:extLst>
              </a:tr>
              <a:tr h="645638">
                <a:tc>
                  <a:txBody>
                    <a:bodyPr/>
                    <a:lstStyle/>
                    <a:p>
                      <a:pPr algn="just">
                        <a:lnSpc>
                          <a:spcPct val="100000"/>
                        </a:lnSpc>
                        <a:spcAft>
                          <a:spcPts val="0"/>
                        </a:spcAft>
                      </a:pPr>
                      <a:r>
                        <a:rPr lang="es-ES_tradnl" sz="1600" kern="1200">
                          <a:effectLst/>
                          <a:latin typeface="Arial Rounded MT Bold" panose="020F0704030504030204" pitchFamily="34" charset="0"/>
                        </a:rPr>
                        <a:t>Características:</a:t>
                      </a:r>
                      <a:endParaRPr lang="es-CO" sz="1600">
                        <a:effectLst/>
                        <a:latin typeface="Arial Rounded MT Bold" panose="020F07040305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just">
                        <a:lnSpc>
                          <a:spcPct val="100000"/>
                        </a:lnSpc>
                        <a:spcAft>
                          <a:spcPts val="0"/>
                        </a:spcAft>
                      </a:pPr>
                      <a:r>
                        <a:rPr lang="es-ES_tradnl" sz="1600">
                          <a:solidFill>
                            <a:schemeClr val="tx1">
                              <a:lumMod val="65000"/>
                              <a:lumOff val="35000"/>
                            </a:schemeClr>
                          </a:solidFill>
                          <a:effectLst/>
                          <a:latin typeface="Arial Rounded MT Bold" panose="020F0704030504030204" pitchFamily="34" charset="0"/>
                        </a:rPr>
                        <a:t>Los usuarios deben registrarse en el sistema para acceder a cualquier parte del mismo. </a:t>
                      </a:r>
                      <a:endParaRPr lang="es-CO" sz="1600">
                        <a:solidFill>
                          <a:schemeClr val="tx1">
                            <a:lumMod val="65000"/>
                            <a:lumOff val="35000"/>
                          </a:schemeClr>
                        </a:solidFill>
                        <a:effectLst/>
                        <a:latin typeface="Arial Rounded MT Bold" panose="020F07040305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53116274"/>
                  </a:ext>
                </a:extLst>
              </a:tr>
              <a:tr h="1335597">
                <a:tc>
                  <a:txBody>
                    <a:bodyPr/>
                    <a:lstStyle/>
                    <a:p>
                      <a:pPr algn="just">
                        <a:lnSpc>
                          <a:spcPct val="100000"/>
                        </a:lnSpc>
                        <a:spcAft>
                          <a:spcPts val="0"/>
                        </a:spcAft>
                      </a:pPr>
                      <a:r>
                        <a:rPr lang="es-ES_tradnl" sz="1600" kern="1200">
                          <a:effectLst/>
                          <a:latin typeface="Arial Rounded MT Bold" panose="020F0704030504030204" pitchFamily="34" charset="0"/>
                        </a:rPr>
                        <a:t>Descripción del requerimiento:</a:t>
                      </a:r>
                      <a:endParaRPr lang="es-CO" sz="1600">
                        <a:effectLst/>
                        <a:latin typeface="Arial Rounded MT Bold" panose="020F07040305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just">
                        <a:lnSpc>
                          <a:spcPct val="100000"/>
                        </a:lnSpc>
                        <a:spcAft>
                          <a:spcPts val="0"/>
                        </a:spcAft>
                      </a:pPr>
                      <a:r>
                        <a:rPr lang="es-ES_tradnl" sz="1600" dirty="0">
                          <a:solidFill>
                            <a:schemeClr val="tx1">
                              <a:lumMod val="65000"/>
                              <a:lumOff val="35000"/>
                            </a:schemeClr>
                          </a:solidFill>
                          <a:effectLst/>
                          <a:latin typeface="Arial Rounded MT Bold" panose="020F0704030504030204" pitchFamily="34" charset="0"/>
                        </a:rPr>
                        <a:t>El sistema permite al usuario registrarse. El usuario debe suministrar datos básicos como: Nombre, Apellido, E-mail, contraseña… para poder en consecuente autentificarse dentro del sistema.</a:t>
                      </a:r>
                      <a:endParaRPr lang="es-CO" sz="1600" dirty="0">
                        <a:solidFill>
                          <a:schemeClr val="tx1">
                            <a:lumMod val="65000"/>
                            <a:lumOff val="35000"/>
                          </a:schemeClr>
                        </a:solidFill>
                        <a:effectLst/>
                        <a:latin typeface="Arial Rounded MT Bold" panose="020F07040305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808601728"/>
                  </a:ext>
                </a:extLst>
              </a:tr>
              <a:tr h="571492">
                <a:tc gridSpan="2">
                  <a:txBody>
                    <a:bodyPr/>
                    <a:lstStyle/>
                    <a:p>
                      <a:pPr algn="just">
                        <a:lnSpc>
                          <a:spcPct val="100000"/>
                        </a:lnSpc>
                        <a:spcAft>
                          <a:spcPts val="0"/>
                        </a:spcAft>
                      </a:pPr>
                      <a:r>
                        <a:rPr lang="es-ES_tradnl" sz="1600" dirty="0">
                          <a:effectLst/>
                          <a:latin typeface="Arial Rounded MT Bold" panose="020F0704030504030204" pitchFamily="34" charset="0"/>
                        </a:rPr>
                        <a:t>Prioridad del requerimiento:</a:t>
                      </a:r>
                      <a:endParaRPr lang="es-CO" sz="1600" dirty="0">
                        <a:effectLst/>
                        <a:latin typeface="Arial Rounded MT Bold" panose="020F0704030504030204" pitchFamily="34" charset="0"/>
                      </a:endParaRPr>
                    </a:p>
                    <a:p>
                      <a:pPr>
                        <a:lnSpc>
                          <a:spcPct val="100000"/>
                        </a:lnSpc>
                        <a:spcAft>
                          <a:spcPts val="800"/>
                        </a:spcAft>
                      </a:pPr>
                      <a:r>
                        <a:rPr lang="es-ES_tradnl" sz="1600" dirty="0">
                          <a:effectLst/>
                          <a:latin typeface="Arial Rounded MT Bold" panose="020F0704030504030204" pitchFamily="34" charset="0"/>
                        </a:rPr>
                        <a:t>Alta</a:t>
                      </a:r>
                      <a:endParaRPr lang="es-CO" sz="1400" dirty="0">
                        <a:effectLst/>
                        <a:latin typeface="Arial Rounded MT Bold" panose="020F0704030504030204" pitchFamily="34" charset="0"/>
                        <a:ea typeface="Times New Roman" panose="02020603050405020304" pitchFamily="18" charset="0"/>
                        <a:cs typeface="Times New Roman" panose="02020603050405020304" pitchFamily="18" charset="0"/>
                      </a:endParaRPr>
                    </a:p>
                  </a:txBody>
                  <a:tcPr marL="68580" marR="68580" marT="0" marB="0"/>
                </a:tc>
                <a:tc hMerge="1">
                  <a:txBody>
                    <a:bodyPr/>
                    <a:lstStyle/>
                    <a:p>
                      <a:endParaRPr lang="es-CO"/>
                    </a:p>
                  </a:txBody>
                  <a:tcPr/>
                </a:tc>
                <a:extLst>
                  <a:ext uri="{0D108BD9-81ED-4DB2-BD59-A6C34878D82A}">
                    <a16:rowId xmlns:a16="http://schemas.microsoft.com/office/drawing/2014/main" val="3082158039"/>
                  </a:ext>
                </a:extLst>
              </a:tr>
            </a:tbl>
          </a:graphicData>
        </a:graphic>
      </p:graphicFrame>
      <p:pic>
        <p:nvPicPr>
          <p:cNvPr id="6" name="Imagen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44297" y="1765892"/>
            <a:ext cx="773934" cy="746778"/>
          </a:xfrm>
          <a:prstGeom prst="rect">
            <a:avLst/>
          </a:prstGeom>
        </p:spPr>
      </p:pic>
    </p:spTree>
    <p:extLst>
      <p:ext uri="{BB962C8B-B14F-4D97-AF65-F5344CB8AC3E}">
        <p14:creationId xmlns:p14="http://schemas.microsoft.com/office/powerpoint/2010/main" val="2826495583"/>
      </p:ext>
    </p:extLst>
  </p:cSld>
  <p:clrMapOvr>
    <a:masterClrMapping/>
  </p:clrMapOvr>
  <p:transition spd="slow">
    <p:comb/>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Google Shape;204;p21">
            <a:extLst>
              <a:ext uri="{FF2B5EF4-FFF2-40B4-BE49-F238E27FC236}">
                <a16:creationId xmlns:a16="http://schemas.microsoft.com/office/drawing/2014/main" id="{DD305A2A-BB09-46AA-8FF5-24619180CF1E}"/>
              </a:ext>
            </a:extLst>
          </p:cNvPr>
          <p:cNvSpPr/>
          <p:nvPr/>
        </p:nvSpPr>
        <p:spPr>
          <a:xfrm>
            <a:off x="228601" y="628179"/>
            <a:ext cx="8915399" cy="610883"/>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3200"/>
              <a:buFont typeface="Arial"/>
              <a:buNone/>
            </a:pPr>
            <a:r>
              <a:rPr lang="es-ES" sz="3600" b="1" dirty="0">
                <a:solidFill>
                  <a:schemeClr val="lt1"/>
                </a:solidFill>
                <a:effectLst>
                  <a:glow rad="101600">
                    <a:srgbClr val="002060">
                      <a:alpha val="60000"/>
                    </a:srgbClr>
                  </a:glow>
                </a:effectLst>
                <a:latin typeface="Arial Rounded MT Bold" panose="020F0704030504030204" pitchFamily="34" charset="0"/>
                <a:ea typeface="Calibri"/>
              </a:rPr>
              <a:t>REQUERIMIENTOS FUNCIONALES</a:t>
            </a:r>
            <a:endParaRPr sz="3600" b="1" i="0" u="none" strike="noStrike" cap="none" dirty="0">
              <a:solidFill>
                <a:schemeClr val="lt1"/>
              </a:solidFill>
              <a:effectLst>
                <a:glow rad="101600">
                  <a:srgbClr val="002060">
                    <a:alpha val="60000"/>
                  </a:srgbClr>
                </a:glow>
              </a:effectLst>
              <a:latin typeface="Arial Rounded MT Bold" panose="020F0704030504030204" pitchFamily="34" charset="0"/>
              <a:ea typeface="Calibri"/>
              <a:cs typeface="Calibri"/>
              <a:sym typeface="Calibri"/>
            </a:endParaRPr>
          </a:p>
        </p:txBody>
      </p:sp>
      <p:graphicFrame>
        <p:nvGraphicFramePr>
          <p:cNvPr id="2" name="Tabla 1">
            <a:extLst>
              <a:ext uri="{FF2B5EF4-FFF2-40B4-BE49-F238E27FC236}">
                <a16:creationId xmlns:a16="http://schemas.microsoft.com/office/drawing/2014/main" id="{BC2B0C19-C00E-4181-A392-8952E69063C9}"/>
              </a:ext>
            </a:extLst>
          </p:cNvPr>
          <p:cNvGraphicFramePr>
            <a:graphicFrameLocks noGrp="1"/>
          </p:cNvGraphicFramePr>
          <p:nvPr>
            <p:extLst>
              <p:ext uri="{D42A27DB-BD31-4B8C-83A1-F6EECF244321}">
                <p14:modId xmlns:p14="http://schemas.microsoft.com/office/powerpoint/2010/main" val="1435371102"/>
              </p:ext>
            </p:extLst>
          </p:nvPr>
        </p:nvGraphicFramePr>
        <p:xfrm>
          <a:off x="462364" y="3059901"/>
          <a:ext cx="8342142" cy="3169920"/>
        </p:xfrm>
        <a:graphic>
          <a:graphicData uri="http://schemas.openxmlformats.org/drawingml/2006/table">
            <a:tbl>
              <a:tblPr firstRow="1" firstCol="1" bandRow="1">
                <a:tableStyleId>{7DF18680-E054-41AD-8BC1-D1AEF772440D}</a:tableStyleId>
              </a:tblPr>
              <a:tblGrid>
                <a:gridCol w="1881726">
                  <a:extLst>
                    <a:ext uri="{9D8B030D-6E8A-4147-A177-3AD203B41FA5}">
                      <a16:colId xmlns:a16="http://schemas.microsoft.com/office/drawing/2014/main" val="729991836"/>
                    </a:ext>
                  </a:extLst>
                </a:gridCol>
                <a:gridCol w="6460416">
                  <a:extLst>
                    <a:ext uri="{9D8B030D-6E8A-4147-A177-3AD203B41FA5}">
                      <a16:colId xmlns:a16="http://schemas.microsoft.com/office/drawing/2014/main" val="1884380216"/>
                    </a:ext>
                  </a:extLst>
                </a:gridCol>
              </a:tblGrid>
              <a:tr h="455280">
                <a:tc>
                  <a:txBody>
                    <a:bodyPr/>
                    <a:lstStyle/>
                    <a:p>
                      <a:pPr algn="just">
                        <a:lnSpc>
                          <a:spcPct val="100000"/>
                        </a:lnSpc>
                        <a:spcAft>
                          <a:spcPts val="0"/>
                        </a:spcAft>
                      </a:pPr>
                      <a:r>
                        <a:rPr lang="es-ES_tradnl" sz="1600" kern="1200">
                          <a:effectLst/>
                          <a:latin typeface="Arial Rounded MT Bold" panose="020F0704030504030204" pitchFamily="34" charset="0"/>
                        </a:rPr>
                        <a:t>Identificación del requerimiento:</a:t>
                      </a:r>
                      <a:endParaRPr lang="es-CO" sz="1600">
                        <a:effectLst/>
                        <a:latin typeface="Arial Rounded MT Bold" panose="020F07040305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just">
                        <a:lnSpc>
                          <a:spcPct val="100000"/>
                        </a:lnSpc>
                        <a:spcAft>
                          <a:spcPts val="0"/>
                        </a:spcAft>
                      </a:pPr>
                      <a:r>
                        <a:rPr lang="es-ES_tradnl" sz="1600">
                          <a:effectLst/>
                          <a:latin typeface="Arial Rounded MT Bold" panose="020F0704030504030204" pitchFamily="34" charset="0"/>
                        </a:rPr>
                        <a:t>RF03</a:t>
                      </a:r>
                      <a:endParaRPr lang="es-CO" sz="1600">
                        <a:effectLst/>
                        <a:latin typeface="Arial Rounded MT Bold" panose="020F07040305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721755539"/>
                  </a:ext>
                </a:extLst>
              </a:tr>
              <a:tr h="461486">
                <a:tc>
                  <a:txBody>
                    <a:bodyPr/>
                    <a:lstStyle/>
                    <a:p>
                      <a:pPr algn="just">
                        <a:lnSpc>
                          <a:spcPct val="100000"/>
                        </a:lnSpc>
                        <a:spcAft>
                          <a:spcPts val="0"/>
                        </a:spcAft>
                      </a:pPr>
                      <a:r>
                        <a:rPr lang="es-ES_tradnl" sz="1600" kern="1200">
                          <a:effectLst/>
                          <a:latin typeface="Arial Rounded MT Bold" panose="020F0704030504030204" pitchFamily="34" charset="0"/>
                        </a:rPr>
                        <a:t>Nombre del Requerimiento:</a:t>
                      </a:r>
                      <a:endParaRPr lang="es-CO" sz="1600">
                        <a:effectLst/>
                        <a:latin typeface="Arial Rounded MT Bold" panose="020F07040305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just">
                        <a:lnSpc>
                          <a:spcPct val="100000"/>
                        </a:lnSpc>
                        <a:spcAft>
                          <a:spcPts val="0"/>
                        </a:spcAft>
                      </a:pPr>
                      <a:r>
                        <a:rPr lang="es-ES_tradnl" sz="1600" b="1" dirty="0">
                          <a:solidFill>
                            <a:schemeClr val="tx1">
                              <a:lumMod val="65000"/>
                              <a:lumOff val="35000"/>
                            </a:schemeClr>
                          </a:solidFill>
                          <a:effectLst/>
                          <a:latin typeface="Arial Rounded MT Bold" panose="020F0704030504030204" pitchFamily="34" charset="0"/>
                        </a:rPr>
                        <a:t>Alimentación de la base de datos</a:t>
                      </a:r>
                      <a:endParaRPr lang="es-CO" sz="1600" b="1" dirty="0">
                        <a:solidFill>
                          <a:schemeClr val="tx1">
                            <a:lumMod val="65000"/>
                            <a:lumOff val="35000"/>
                          </a:schemeClr>
                        </a:solidFill>
                        <a:effectLst/>
                        <a:latin typeface="Arial Rounded MT Bold" panose="020F07040305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48139698"/>
                  </a:ext>
                </a:extLst>
              </a:tr>
              <a:tr h="757125">
                <a:tc>
                  <a:txBody>
                    <a:bodyPr/>
                    <a:lstStyle/>
                    <a:p>
                      <a:pPr algn="just">
                        <a:lnSpc>
                          <a:spcPct val="100000"/>
                        </a:lnSpc>
                        <a:spcAft>
                          <a:spcPts val="0"/>
                        </a:spcAft>
                      </a:pPr>
                      <a:r>
                        <a:rPr lang="es-ES_tradnl" sz="1600" kern="1200">
                          <a:effectLst/>
                          <a:latin typeface="Arial Rounded MT Bold" panose="020F0704030504030204" pitchFamily="34" charset="0"/>
                        </a:rPr>
                        <a:t>Características:</a:t>
                      </a:r>
                      <a:endParaRPr lang="es-CO" sz="1600">
                        <a:effectLst/>
                        <a:latin typeface="Arial Rounded MT Bold" panose="020F07040305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just">
                        <a:lnSpc>
                          <a:spcPct val="100000"/>
                        </a:lnSpc>
                        <a:spcAft>
                          <a:spcPts val="0"/>
                        </a:spcAft>
                      </a:pPr>
                      <a:r>
                        <a:rPr lang="es-ES_tradnl" sz="1600">
                          <a:solidFill>
                            <a:schemeClr val="tx1">
                              <a:lumMod val="65000"/>
                              <a:lumOff val="35000"/>
                            </a:schemeClr>
                          </a:solidFill>
                          <a:effectLst/>
                          <a:latin typeface="Arial Rounded MT Bold" panose="020F0704030504030204" pitchFamily="34" charset="0"/>
                        </a:rPr>
                        <a:t>Los usuarios deben acomodarse a una base de datos establecida bajo su concepto necesario acode a los requerimientos que necesitan en su administración y la información imprescindible</a:t>
                      </a:r>
                      <a:endParaRPr lang="es-CO" sz="1600">
                        <a:solidFill>
                          <a:schemeClr val="tx1">
                            <a:lumMod val="65000"/>
                            <a:lumOff val="35000"/>
                          </a:schemeClr>
                        </a:solidFill>
                        <a:effectLst/>
                        <a:latin typeface="Arial Rounded MT Bold" panose="020F07040305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905259593"/>
                  </a:ext>
                </a:extLst>
              </a:tr>
              <a:tr h="692229">
                <a:tc>
                  <a:txBody>
                    <a:bodyPr/>
                    <a:lstStyle/>
                    <a:p>
                      <a:pPr algn="just">
                        <a:lnSpc>
                          <a:spcPct val="100000"/>
                        </a:lnSpc>
                        <a:spcAft>
                          <a:spcPts val="0"/>
                        </a:spcAft>
                      </a:pPr>
                      <a:r>
                        <a:rPr lang="es-ES_tradnl" sz="1600" kern="1200">
                          <a:effectLst/>
                          <a:latin typeface="Arial Rounded MT Bold" panose="020F0704030504030204" pitchFamily="34" charset="0"/>
                        </a:rPr>
                        <a:t>Descripción del requerimiento:</a:t>
                      </a:r>
                      <a:endParaRPr lang="es-CO" sz="1600">
                        <a:effectLst/>
                        <a:latin typeface="Arial Rounded MT Bold" panose="020F07040305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just">
                        <a:lnSpc>
                          <a:spcPct val="100000"/>
                        </a:lnSpc>
                        <a:spcAft>
                          <a:spcPts val="0"/>
                        </a:spcAft>
                      </a:pPr>
                      <a:r>
                        <a:rPr lang="es-ES_tradnl" sz="1600" dirty="0">
                          <a:solidFill>
                            <a:schemeClr val="tx1">
                              <a:lumMod val="65000"/>
                              <a:lumOff val="35000"/>
                            </a:schemeClr>
                          </a:solidFill>
                          <a:effectLst/>
                          <a:latin typeface="Arial Rounded MT Bold" panose="020F0704030504030204" pitchFamily="34" charset="0"/>
                        </a:rPr>
                        <a:t>El sistema para ser capaz de funcionar correctamente y según lo previsto, debe ser alimentado por el usuario con antecedentes que en su concepción le sean necesarios</a:t>
                      </a:r>
                      <a:endParaRPr lang="es-CO" sz="1600" dirty="0">
                        <a:solidFill>
                          <a:schemeClr val="tx1">
                            <a:lumMod val="65000"/>
                            <a:lumOff val="35000"/>
                          </a:schemeClr>
                        </a:solidFill>
                        <a:effectLst/>
                        <a:latin typeface="Arial Rounded MT Bold" panose="020F07040305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305282620"/>
                  </a:ext>
                </a:extLst>
              </a:tr>
              <a:tr h="461486">
                <a:tc gridSpan="2">
                  <a:txBody>
                    <a:bodyPr/>
                    <a:lstStyle/>
                    <a:p>
                      <a:pPr algn="just">
                        <a:lnSpc>
                          <a:spcPct val="100000"/>
                        </a:lnSpc>
                        <a:spcAft>
                          <a:spcPts val="0"/>
                        </a:spcAft>
                      </a:pPr>
                      <a:r>
                        <a:rPr lang="es-ES_tradnl" sz="1600" dirty="0">
                          <a:effectLst/>
                          <a:latin typeface="Arial Rounded MT Bold" panose="020F0704030504030204" pitchFamily="34" charset="0"/>
                        </a:rPr>
                        <a:t>Prioridad del requerimiento:</a:t>
                      </a:r>
                      <a:endParaRPr lang="es-CO" sz="1600" dirty="0">
                        <a:effectLst/>
                        <a:latin typeface="Arial Rounded MT Bold" panose="020F0704030504030204" pitchFamily="34" charset="0"/>
                      </a:endParaRPr>
                    </a:p>
                    <a:p>
                      <a:pPr>
                        <a:lnSpc>
                          <a:spcPct val="100000"/>
                        </a:lnSpc>
                        <a:spcAft>
                          <a:spcPts val="800"/>
                        </a:spcAft>
                      </a:pPr>
                      <a:r>
                        <a:rPr lang="es-ES_tradnl" sz="1600" dirty="0">
                          <a:effectLst/>
                          <a:latin typeface="Arial Rounded MT Bold" panose="020F0704030504030204" pitchFamily="34" charset="0"/>
                        </a:rPr>
                        <a:t>Alta</a:t>
                      </a:r>
                      <a:endParaRPr lang="es-CO" sz="1400" dirty="0">
                        <a:effectLst/>
                        <a:latin typeface="Arial Rounded MT Bold" panose="020F0704030504030204" pitchFamily="34" charset="0"/>
                        <a:ea typeface="Times New Roman" panose="02020603050405020304" pitchFamily="18" charset="0"/>
                        <a:cs typeface="Times New Roman" panose="02020603050405020304" pitchFamily="18" charset="0"/>
                      </a:endParaRPr>
                    </a:p>
                  </a:txBody>
                  <a:tcPr marL="68580" marR="68580" marT="0" marB="0"/>
                </a:tc>
                <a:tc hMerge="1">
                  <a:txBody>
                    <a:bodyPr/>
                    <a:lstStyle/>
                    <a:p>
                      <a:endParaRPr lang="es-CO"/>
                    </a:p>
                  </a:txBody>
                  <a:tcPr/>
                </a:tc>
                <a:extLst>
                  <a:ext uri="{0D108BD9-81ED-4DB2-BD59-A6C34878D82A}">
                    <a16:rowId xmlns:a16="http://schemas.microsoft.com/office/drawing/2014/main" val="2461492740"/>
                  </a:ext>
                </a:extLst>
              </a:tr>
            </a:tbl>
          </a:graphicData>
        </a:graphic>
      </p:graphicFrame>
      <p:pic>
        <p:nvPicPr>
          <p:cNvPr id="6" name="Imagen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91897" y="1973710"/>
            <a:ext cx="773934" cy="746778"/>
          </a:xfrm>
          <a:prstGeom prst="rect">
            <a:avLst/>
          </a:prstGeom>
        </p:spPr>
      </p:pic>
    </p:spTree>
    <p:extLst>
      <p:ext uri="{BB962C8B-B14F-4D97-AF65-F5344CB8AC3E}">
        <p14:creationId xmlns:p14="http://schemas.microsoft.com/office/powerpoint/2010/main" val="1289128640"/>
      </p:ext>
    </p:extLst>
  </p:cSld>
  <p:clrMapOvr>
    <a:masterClrMapping/>
  </p:clrMapOvr>
  <p:transition spd="slow">
    <p:comb/>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Google Shape;204;p21">
            <a:extLst>
              <a:ext uri="{FF2B5EF4-FFF2-40B4-BE49-F238E27FC236}">
                <a16:creationId xmlns:a16="http://schemas.microsoft.com/office/drawing/2014/main" id="{DD305A2A-BB09-46AA-8FF5-24619180CF1E}"/>
              </a:ext>
            </a:extLst>
          </p:cNvPr>
          <p:cNvSpPr/>
          <p:nvPr/>
        </p:nvSpPr>
        <p:spPr>
          <a:xfrm>
            <a:off x="228601" y="628179"/>
            <a:ext cx="8915399" cy="610883"/>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3200"/>
              <a:buFont typeface="Arial"/>
              <a:buNone/>
            </a:pPr>
            <a:r>
              <a:rPr lang="es-ES" sz="3600" b="1" dirty="0">
                <a:solidFill>
                  <a:schemeClr val="lt1"/>
                </a:solidFill>
                <a:effectLst>
                  <a:glow rad="101600">
                    <a:srgbClr val="002060">
                      <a:alpha val="60000"/>
                    </a:srgbClr>
                  </a:glow>
                </a:effectLst>
                <a:latin typeface="Arial Rounded MT Bold" panose="020F0704030504030204" pitchFamily="34" charset="0"/>
                <a:ea typeface="Calibri"/>
              </a:rPr>
              <a:t>REQUERIMIENTOS FUNCIONALES</a:t>
            </a:r>
            <a:endParaRPr sz="3600" b="1" i="0" u="none" strike="noStrike" cap="none" dirty="0">
              <a:solidFill>
                <a:schemeClr val="lt1"/>
              </a:solidFill>
              <a:effectLst>
                <a:glow rad="101600">
                  <a:srgbClr val="002060">
                    <a:alpha val="60000"/>
                  </a:srgbClr>
                </a:glow>
              </a:effectLst>
              <a:latin typeface="Arial Rounded MT Bold" panose="020F0704030504030204" pitchFamily="34" charset="0"/>
              <a:ea typeface="Calibri"/>
              <a:cs typeface="Calibri"/>
              <a:sym typeface="Calibri"/>
            </a:endParaRPr>
          </a:p>
        </p:txBody>
      </p:sp>
      <p:graphicFrame>
        <p:nvGraphicFramePr>
          <p:cNvPr id="2" name="Tabla 1">
            <a:extLst>
              <a:ext uri="{FF2B5EF4-FFF2-40B4-BE49-F238E27FC236}">
                <a16:creationId xmlns:a16="http://schemas.microsoft.com/office/drawing/2014/main" id="{C213BA36-844D-4251-AD01-B86D1D8F8F4E}"/>
              </a:ext>
            </a:extLst>
          </p:cNvPr>
          <p:cNvGraphicFramePr>
            <a:graphicFrameLocks noGrp="1"/>
          </p:cNvGraphicFramePr>
          <p:nvPr>
            <p:extLst>
              <p:ext uri="{D42A27DB-BD31-4B8C-83A1-F6EECF244321}">
                <p14:modId xmlns:p14="http://schemas.microsoft.com/office/powerpoint/2010/main" val="2611578546"/>
              </p:ext>
            </p:extLst>
          </p:nvPr>
        </p:nvGraphicFramePr>
        <p:xfrm>
          <a:off x="658170" y="3059901"/>
          <a:ext cx="7879984" cy="3169920"/>
        </p:xfrm>
        <a:graphic>
          <a:graphicData uri="http://schemas.openxmlformats.org/drawingml/2006/table">
            <a:tbl>
              <a:tblPr firstRow="1" firstCol="1" bandRow="1">
                <a:tableStyleId>{7DF18680-E054-41AD-8BC1-D1AEF772440D}</a:tableStyleId>
              </a:tblPr>
              <a:tblGrid>
                <a:gridCol w="1777668">
                  <a:extLst>
                    <a:ext uri="{9D8B030D-6E8A-4147-A177-3AD203B41FA5}">
                      <a16:colId xmlns:a16="http://schemas.microsoft.com/office/drawing/2014/main" val="929096699"/>
                    </a:ext>
                  </a:extLst>
                </a:gridCol>
                <a:gridCol w="6102316">
                  <a:extLst>
                    <a:ext uri="{9D8B030D-6E8A-4147-A177-3AD203B41FA5}">
                      <a16:colId xmlns:a16="http://schemas.microsoft.com/office/drawing/2014/main" val="3518908579"/>
                    </a:ext>
                  </a:extLst>
                </a:gridCol>
              </a:tblGrid>
              <a:tr h="457835">
                <a:tc>
                  <a:txBody>
                    <a:bodyPr/>
                    <a:lstStyle/>
                    <a:p>
                      <a:pPr algn="just">
                        <a:lnSpc>
                          <a:spcPct val="100000"/>
                        </a:lnSpc>
                        <a:spcAft>
                          <a:spcPts val="0"/>
                        </a:spcAft>
                      </a:pPr>
                      <a:r>
                        <a:rPr lang="es-ES_tradnl" sz="1600" kern="1200">
                          <a:effectLst/>
                          <a:latin typeface="Arial Rounded MT Bold" panose="020F0704030504030204" pitchFamily="34" charset="0"/>
                        </a:rPr>
                        <a:t>Identificación del requerimiento:</a:t>
                      </a:r>
                      <a:endParaRPr lang="es-CO" sz="1600">
                        <a:effectLst/>
                        <a:latin typeface="Arial Rounded MT Bold" panose="020F07040305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just">
                        <a:lnSpc>
                          <a:spcPct val="100000"/>
                        </a:lnSpc>
                        <a:spcAft>
                          <a:spcPts val="0"/>
                        </a:spcAft>
                      </a:pPr>
                      <a:r>
                        <a:rPr lang="es-ES_tradnl" sz="1600" dirty="0">
                          <a:effectLst/>
                          <a:latin typeface="Arial Rounded MT Bold" panose="020F0704030504030204" pitchFamily="34" charset="0"/>
                        </a:rPr>
                        <a:t>RF04</a:t>
                      </a:r>
                      <a:endParaRPr lang="es-CO" sz="1600" dirty="0">
                        <a:effectLst/>
                        <a:latin typeface="Arial Rounded MT Bold" panose="020F07040305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415014123"/>
                  </a:ext>
                </a:extLst>
              </a:tr>
              <a:tr h="467995">
                <a:tc>
                  <a:txBody>
                    <a:bodyPr/>
                    <a:lstStyle/>
                    <a:p>
                      <a:pPr algn="just">
                        <a:lnSpc>
                          <a:spcPct val="100000"/>
                        </a:lnSpc>
                        <a:spcAft>
                          <a:spcPts val="0"/>
                        </a:spcAft>
                      </a:pPr>
                      <a:r>
                        <a:rPr lang="es-ES_tradnl" sz="1600" kern="1200">
                          <a:effectLst/>
                          <a:latin typeface="Arial Rounded MT Bold" panose="020F0704030504030204" pitchFamily="34" charset="0"/>
                        </a:rPr>
                        <a:t>Nombre del Requerimiento:</a:t>
                      </a:r>
                      <a:endParaRPr lang="es-CO" sz="1600">
                        <a:effectLst/>
                        <a:latin typeface="Arial Rounded MT Bold" panose="020F07040305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just">
                        <a:lnSpc>
                          <a:spcPct val="100000"/>
                        </a:lnSpc>
                        <a:spcAft>
                          <a:spcPts val="0"/>
                        </a:spcAft>
                      </a:pPr>
                      <a:r>
                        <a:rPr lang="es-ES_tradnl" sz="1600" b="1" dirty="0">
                          <a:solidFill>
                            <a:schemeClr val="tx1">
                              <a:lumMod val="65000"/>
                              <a:lumOff val="35000"/>
                            </a:schemeClr>
                          </a:solidFill>
                          <a:effectLst/>
                          <a:latin typeface="Arial Rounded MT Bold" panose="020F0704030504030204" pitchFamily="34" charset="0"/>
                        </a:rPr>
                        <a:t>Capacitación de la base de datos</a:t>
                      </a:r>
                      <a:endParaRPr lang="es-CO" sz="1600" b="1" dirty="0">
                        <a:solidFill>
                          <a:schemeClr val="tx1">
                            <a:lumMod val="65000"/>
                            <a:lumOff val="35000"/>
                          </a:schemeClr>
                        </a:solidFill>
                        <a:effectLst/>
                        <a:latin typeface="Arial Rounded MT Bold" panose="020F07040305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308728243"/>
                  </a:ext>
                </a:extLst>
              </a:tr>
              <a:tr h="692785">
                <a:tc>
                  <a:txBody>
                    <a:bodyPr/>
                    <a:lstStyle/>
                    <a:p>
                      <a:pPr algn="just">
                        <a:lnSpc>
                          <a:spcPct val="100000"/>
                        </a:lnSpc>
                        <a:spcAft>
                          <a:spcPts val="0"/>
                        </a:spcAft>
                      </a:pPr>
                      <a:r>
                        <a:rPr lang="es-ES_tradnl" sz="1600" kern="1200">
                          <a:effectLst/>
                          <a:latin typeface="Arial Rounded MT Bold" panose="020F0704030504030204" pitchFamily="34" charset="0"/>
                        </a:rPr>
                        <a:t>Características:</a:t>
                      </a:r>
                      <a:endParaRPr lang="es-CO" sz="1600">
                        <a:effectLst/>
                        <a:latin typeface="Arial Rounded MT Bold" panose="020F07040305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just">
                        <a:lnSpc>
                          <a:spcPct val="100000"/>
                        </a:lnSpc>
                        <a:spcAft>
                          <a:spcPts val="0"/>
                        </a:spcAft>
                      </a:pPr>
                      <a:r>
                        <a:rPr lang="es-ES_tradnl" sz="1600" dirty="0">
                          <a:solidFill>
                            <a:schemeClr val="tx1">
                              <a:lumMod val="65000"/>
                              <a:lumOff val="35000"/>
                            </a:schemeClr>
                          </a:solidFill>
                          <a:effectLst/>
                          <a:latin typeface="Arial Rounded MT Bold" panose="020F0704030504030204" pitchFamily="34" charset="0"/>
                        </a:rPr>
                        <a:t>Los usuarios deben capacitarse oportunamente con las nuevas novedades del sistema por medio de previstos desarrollos de soporte ayuda propuesta por </a:t>
                      </a:r>
                      <a:r>
                        <a:rPr lang="es-ES_tradnl" sz="1600" dirty="0" err="1">
                          <a:solidFill>
                            <a:schemeClr val="tx1">
                              <a:lumMod val="65000"/>
                              <a:lumOff val="35000"/>
                            </a:schemeClr>
                          </a:solidFill>
                          <a:effectLst/>
                          <a:latin typeface="Arial Rounded MT Bold" panose="020F0704030504030204" pitchFamily="34" charset="0"/>
                        </a:rPr>
                        <a:t>Help_Cert</a:t>
                      </a:r>
                      <a:endParaRPr lang="es-CO" sz="1600" dirty="0">
                        <a:solidFill>
                          <a:schemeClr val="tx1">
                            <a:lumMod val="65000"/>
                            <a:lumOff val="35000"/>
                          </a:schemeClr>
                        </a:solidFill>
                        <a:effectLst/>
                        <a:latin typeface="Arial Rounded MT Bold" panose="020F07040305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157206040"/>
                  </a:ext>
                </a:extLst>
              </a:tr>
              <a:tr h="692785">
                <a:tc>
                  <a:txBody>
                    <a:bodyPr/>
                    <a:lstStyle/>
                    <a:p>
                      <a:pPr algn="just">
                        <a:lnSpc>
                          <a:spcPct val="100000"/>
                        </a:lnSpc>
                        <a:spcAft>
                          <a:spcPts val="0"/>
                        </a:spcAft>
                      </a:pPr>
                      <a:r>
                        <a:rPr lang="es-ES_tradnl" sz="1600" kern="1200">
                          <a:effectLst/>
                          <a:latin typeface="Arial Rounded MT Bold" panose="020F0704030504030204" pitchFamily="34" charset="0"/>
                        </a:rPr>
                        <a:t>Descripción del requerimiento:</a:t>
                      </a:r>
                      <a:endParaRPr lang="es-CO" sz="1600">
                        <a:effectLst/>
                        <a:latin typeface="Arial Rounded MT Bold" panose="020F07040305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just">
                        <a:lnSpc>
                          <a:spcPct val="100000"/>
                        </a:lnSpc>
                        <a:spcAft>
                          <a:spcPts val="0"/>
                        </a:spcAft>
                      </a:pPr>
                      <a:r>
                        <a:rPr lang="es-ES_tradnl" sz="1600" dirty="0">
                          <a:solidFill>
                            <a:schemeClr val="tx1">
                              <a:lumMod val="65000"/>
                              <a:lumOff val="35000"/>
                            </a:schemeClr>
                          </a:solidFill>
                          <a:effectLst/>
                          <a:latin typeface="Arial Rounded MT Bold" panose="020F0704030504030204" pitchFamily="34" charset="0"/>
                        </a:rPr>
                        <a:t>El sistema aunque es poco limitado para su uso requiere igualmente de la habilidad de sus usuarios de comprender las funciones necesarias para el uso de ciertas funciones</a:t>
                      </a:r>
                      <a:endParaRPr lang="es-CO" sz="1600" dirty="0">
                        <a:solidFill>
                          <a:schemeClr val="tx1">
                            <a:lumMod val="65000"/>
                            <a:lumOff val="35000"/>
                          </a:schemeClr>
                        </a:solidFill>
                        <a:effectLst/>
                        <a:latin typeface="Arial Rounded MT Bold" panose="020F07040305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758814335"/>
                  </a:ext>
                </a:extLst>
              </a:tr>
              <a:tr h="94934">
                <a:tc gridSpan="2">
                  <a:txBody>
                    <a:bodyPr/>
                    <a:lstStyle/>
                    <a:p>
                      <a:pPr algn="just">
                        <a:lnSpc>
                          <a:spcPct val="100000"/>
                        </a:lnSpc>
                        <a:spcAft>
                          <a:spcPts val="0"/>
                        </a:spcAft>
                      </a:pPr>
                      <a:r>
                        <a:rPr lang="es-ES_tradnl" sz="1600" dirty="0">
                          <a:effectLst/>
                          <a:latin typeface="Arial Rounded MT Bold" panose="020F0704030504030204" pitchFamily="34" charset="0"/>
                        </a:rPr>
                        <a:t>Prioridad del requerimiento:  </a:t>
                      </a:r>
                      <a:endParaRPr lang="es-CO" sz="1600" dirty="0">
                        <a:effectLst/>
                        <a:latin typeface="Arial Rounded MT Bold" panose="020F0704030504030204" pitchFamily="34" charset="0"/>
                      </a:endParaRPr>
                    </a:p>
                    <a:p>
                      <a:pPr algn="just">
                        <a:lnSpc>
                          <a:spcPct val="100000"/>
                        </a:lnSpc>
                        <a:spcAft>
                          <a:spcPts val="0"/>
                        </a:spcAft>
                      </a:pPr>
                      <a:r>
                        <a:rPr lang="es-ES_tradnl" sz="1600" dirty="0">
                          <a:effectLst/>
                          <a:latin typeface="Arial Rounded MT Bold" panose="020F0704030504030204" pitchFamily="34" charset="0"/>
                        </a:rPr>
                        <a:t>Alta</a:t>
                      </a:r>
                      <a:endParaRPr lang="es-CO" sz="1600" dirty="0">
                        <a:effectLst/>
                        <a:latin typeface="Arial Rounded MT Bold" panose="020F0704030504030204" pitchFamily="34" charset="0"/>
                        <a:ea typeface="Times New Roman" panose="02020603050405020304" pitchFamily="18" charset="0"/>
                        <a:cs typeface="Times New Roman" panose="02020603050405020304" pitchFamily="18" charset="0"/>
                      </a:endParaRPr>
                    </a:p>
                  </a:txBody>
                  <a:tcPr marL="68580" marR="68580" marT="0" marB="0"/>
                </a:tc>
                <a:tc hMerge="1">
                  <a:txBody>
                    <a:bodyPr/>
                    <a:lstStyle/>
                    <a:p>
                      <a:endParaRPr lang="es-CO"/>
                    </a:p>
                  </a:txBody>
                  <a:tcPr/>
                </a:tc>
                <a:extLst>
                  <a:ext uri="{0D108BD9-81ED-4DB2-BD59-A6C34878D82A}">
                    <a16:rowId xmlns:a16="http://schemas.microsoft.com/office/drawing/2014/main" val="746214697"/>
                  </a:ext>
                </a:extLst>
              </a:tr>
            </a:tbl>
          </a:graphicData>
        </a:graphic>
      </p:graphicFrame>
      <p:pic>
        <p:nvPicPr>
          <p:cNvPr id="6" name="Imagen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64220" y="2001420"/>
            <a:ext cx="773934" cy="746778"/>
          </a:xfrm>
          <a:prstGeom prst="rect">
            <a:avLst/>
          </a:prstGeom>
        </p:spPr>
      </p:pic>
    </p:spTree>
    <p:extLst>
      <p:ext uri="{BB962C8B-B14F-4D97-AF65-F5344CB8AC3E}">
        <p14:creationId xmlns:p14="http://schemas.microsoft.com/office/powerpoint/2010/main" val="1894869199"/>
      </p:ext>
    </p:extLst>
  </p:cSld>
  <p:clrMapOvr>
    <a:masterClrMapping/>
  </p:clrMapOvr>
  <p:transition spd="slow">
    <p:comb/>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Google Shape;204;p21">
            <a:extLst>
              <a:ext uri="{FF2B5EF4-FFF2-40B4-BE49-F238E27FC236}">
                <a16:creationId xmlns:a16="http://schemas.microsoft.com/office/drawing/2014/main" id="{DD305A2A-BB09-46AA-8FF5-24619180CF1E}"/>
              </a:ext>
            </a:extLst>
          </p:cNvPr>
          <p:cNvSpPr/>
          <p:nvPr/>
        </p:nvSpPr>
        <p:spPr>
          <a:xfrm>
            <a:off x="228601" y="628179"/>
            <a:ext cx="8915399" cy="610883"/>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3200"/>
              <a:buFont typeface="Arial"/>
              <a:buNone/>
            </a:pPr>
            <a:r>
              <a:rPr lang="es-ES" sz="3600" b="1" dirty="0">
                <a:solidFill>
                  <a:schemeClr val="lt1"/>
                </a:solidFill>
                <a:effectLst>
                  <a:glow rad="101600">
                    <a:srgbClr val="002060">
                      <a:alpha val="60000"/>
                    </a:srgbClr>
                  </a:glow>
                </a:effectLst>
                <a:latin typeface="Arial Rounded MT Bold" panose="020F0704030504030204" pitchFamily="34" charset="0"/>
                <a:ea typeface="Calibri"/>
              </a:rPr>
              <a:t>REQUERIMIENTOS FUNCIONALES</a:t>
            </a:r>
            <a:endParaRPr sz="3600" b="1" i="0" u="none" strike="noStrike" cap="none" dirty="0">
              <a:solidFill>
                <a:schemeClr val="lt1"/>
              </a:solidFill>
              <a:effectLst>
                <a:glow rad="101600">
                  <a:srgbClr val="002060">
                    <a:alpha val="60000"/>
                  </a:srgbClr>
                </a:glow>
              </a:effectLst>
              <a:latin typeface="Arial Rounded MT Bold" panose="020F0704030504030204" pitchFamily="34" charset="0"/>
              <a:ea typeface="Calibri"/>
              <a:cs typeface="Calibri"/>
              <a:sym typeface="Calibri"/>
            </a:endParaRPr>
          </a:p>
        </p:txBody>
      </p:sp>
      <p:graphicFrame>
        <p:nvGraphicFramePr>
          <p:cNvPr id="2" name="Tabla 1">
            <a:extLst>
              <a:ext uri="{FF2B5EF4-FFF2-40B4-BE49-F238E27FC236}">
                <a16:creationId xmlns:a16="http://schemas.microsoft.com/office/drawing/2014/main" id="{89301531-8046-417D-A1F9-79D9E8A32BA1}"/>
              </a:ext>
            </a:extLst>
          </p:cNvPr>
          <p:cNvGraphicFramePr>
            <a:graphicFrameLocks noGrp="1"/>
          </p:cNvGraphicFramePr>
          <p:nvPr>
            <p:extLst>
              <p:ext uri="{D42A27DB-BD31-4B8C-83A1-F6EECF244321}">
                <p14:modId xmlns:p14="http://schemas.microsoft.com/office/powerpoint/2010/main" val="2375056874"/>
              </p:ext>
            </p:extLst>
          </p:nvPr>
        </p:nvGraphicFramePr>
        <p:xfrm>
          <a:off x="773967" y="2803472"/>
          <a:ext cx="7824665" cy="3901440"/>
        </p:xfrm>
        <a:graphic>
          <a:graphicData uri="http://schemas.openxmlformats.org/drawingml/2006/table">
            <a:tbl>
              <a:tblPr firstRow="1" firstCol="1" bandRow="1">
                <a:tableStyleId>{7DF18680-E054-41AD-8BC1-D1AEF772440D}</a:tableStyleId>
              </a:tblPr>
              <a:tblGrid>
                <a:gridCol w="1765226">
                  <a:extLst>
                    <a:ext uri="{9D8B030D-6E8A-4147-A177-3AD203B41FA5}">
                      <a16:colId xmlns:a16="http://schemas.microsoft.com/office/drawing/2014/main" val="2637640443"/>
                    </a:ext>
                  </a:extLst>
                </a:gridCol>
                <a:gridCol w="6059439">
                  <a:extLst>
                    <a:ext uri="{9D8B030D-6E8A-4147-A177-3AD203B41FA5}">
                      <a16:colId xmlns:a16="http://schemas.microsoft.com/office/drawing/2014/main" val="2333636288"/>
                    </a:ext>
                  </a:extLst>
                </a:gridCol>
              </a:tblGrid>
              <a:tr h="440690">
                <a:tc>
                  <a:txBody>
                    <a:bodyPr/>
                    <a:lstStyle/>
                    <a:p>
                      <a:pPr algn="just">
                        <a:lnSpc>
                          <a:spcPct val="100000"/>
                        </a:lnSpc>
                        <a:spcAft>
                          <a:spcPts val="0"/>
                        </a:spcAft>
                      </a:pPr>
                      <a:r>
                        <a:rPr lang="es-ES_tradnl" sz="1600" kern="1200" dirty="0">
                          <a:effectLst/>
                          <a:latin typeface="Arial Rounded MT Bold" panose="020F0704030504030204" pitchFamily="34" charset="0"/>
                        </a:rPr>
                        <a:t>Identificación del requerimiento:</a:t>
                      </a:r>
                      <a:endParaRPr lang="es-CO" sz="1600" dirty="0">
                        <a:effectLst/>
                        <a:latin typeface="Arial Rounded MT Bold" panose="020F07040305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just">
                        <a:lnSpc>
                          <a:spcPct val="100000"/>
                        </a:lnSpc>
                        <a:spcAft>
                          <a:spcPts val="0"/>
                        </a:spcAft>
                      </a:pPr>
                      <a:r>
                        <a:rPr lang="es-ES_tradnl" sz="1600" dirty="0">
                          <a:effectLst/>
                          <a:latin typeface="Arial Rounded MT Bold" panose="020F0704030504030204" pitchFamily="34" charset="0"/>
                        </a:rPr>
                        <a:t>RF05</a:t>
                      </a:r>
                      <a:endParaRPr lang="es-CO" sz="1600" dirty="0">
                        <a:effectLst/>
                        <a:latin typeface="Arial Rounded MT Bold" panose="020F07040305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905682723"/>
                  </a:ext>
                </a:extLst>
              </a:tr>
              <a:tr h="450215">
                <a:tc>
                  <a:txBody>
                    <a:bodyPr/>
                    <a:lstStyle/>
                    <a:p>
                      <a:pPr algn="just">
                        <a:lnSpc>
                          <a:spcPct val="100000"/>
                        </a:lnSpc>
                        <a:spcAft>
                          <a:spcPts val="0"/>
                        </a:spcAft>
                      </a:pPr>
                      <a:r>
                        <a:rPr lang="es-ES_tradnl" sz="1600" kern="1200">
                          <a:effectLst/>
                          <a:latin typeface="Arial Rounded MT Bold" panose="020F0704030504030204" pitchFamily="34" charset="0"/>
                        </a:rPr>
                        <a:t>Nombre del Requerimiento:</a:t>
                      </a:r>
                      <a:endParaRPr lang="es-CO" sz="1600">
                        <a:effectLst/>
                        <a:latin typeface="Arial Rounded MT Bold" panose="020F07040305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just">
                        <a:lnSpc>
                          <a:spcPct val="100000"/>
                        </a:lnSpc>
                        <a:spcAft>
                          <a:spcPts val="0"/>
                        </a:spcAft>
                      </a:pPr>
                      <a:r>
                        <a:rPr lang="es-ES_tradnl" sz="1600" b="1" dirty="0">
                          <a:solidFill>
                            <a:schemeClr val="tx1">
                              <a:lumMod val="65000"/>
                              <a:lumOff val="35000"/>
                            </a:schemeClr>
                          </a:solidFill>
                          <a:effectLst/>
                          <a:latin typeface="Arial Rounded MT Bold" panose="020F0704030504030204" pitchFamily="34" charset="0"/>
                        </a:rPr>
                        <a:t>Cierre de sesión</a:t>
                      </a:r>
                      <a:endParaRPr lang="es-CO" sz="1600" b="1" dirty="0">
                        <a:solidFill>
                          <a:schemeClr val="tx1">
                            <a:lumMod val="65000"/>
                            <a:lumOff val="35000"/>
                          </a:schemeClr>
                        </a:solidFill>
                        <a:effectLst/>
                        <a:latin typeface="Arial Rounded MT Bold" panose="020F07040305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207815884"/>
                  </a:ext>
                </a:extLst>
              </a:tr>
              <a:tr h="666115">
                <a:tc>
                  <a:txBody>
                    <a:bodyPr/>
                    <a:lstStyle/>
                    <a:p>
                      <a:pPr algn="just">
                        <a:lnSpc>
                          <a:spcPct val="100000"/>
                        </a:lnSpc>
                        <a:spcAft>
                          <a:spcPts val="0"/>
                        </a:spcAft>
                      </a:pPr>
                      <a:r>
                        <a:rPr lang="es-ES_tradnl" sz="1600" kern="1200">
                          <a:effectLst/>
                          <a:latin typeface="Arial Rounded MT Bold" panose="020F0704030504030204" pitchFamily="34" charset="0"/>
                        </a:rPr>
                        <a:t>Características:</a:t>
                      </a:r>
                      <a:endParaRPr lang="es-CO" sz="1600">
                        <a:effectLst/>
                        <a:latin typeface="Arial Rounded MT Bold" panose="020F07040305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just">
                        <a:lnSpc>
                          <a:spcPct val="100000"/>
                        </a:lnSpc>
                        <a:spcAft>
                          <a:spcPts val="0"/>
                        </a:spcAft>
                      </a:pPr>
                      <a:r>
                        <a:rPr lang="es-ES_tradnl" sz="1600" dirty="0">
                          <a:solidFill>
                            <a:schemeClr val="tx1">
                              <a:lumMod val="65000"/>
                              <a:lumOff val="35000"/>
                            </a:schemeClr>
                          </a:solidFill>
                          <a:effectLst/>
                          <a:latin typeface="Arial Rounded MT Bold" panose="020F0704030504030204" pitchFamily="34" charset="0"/>
                        </a:rPr>
                        <a:t>Los usuarios deben, para el requerimiento funcional  RNF03, cerrar sus sesiones para no permitir posibles anomalías en el sistema de pérdida de datos y obtención de información de forma no aprobada</a:t>
                      </a:r>
                      <a:endParaRPr lang="es-CO" sz="1600" dirty="0">
                        <a:solidFill>
                          <a:schemeClr val="tx1">
                            <a:lumMod val="65000"/>
                            <a:lumOff val="35000"/>
                          </a:schemeClr>
                        </a:solidFill>
                        <a:effectLst/>
                        <a:latin typeface="Arial Rounded MT Bold" panose="020F07040305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236826624"/>
                  </a:ext>
                </a:extLst>
              </a:tr>
              <a:tr h="891540">
                <a:tc>
                  <a:txBody>
                    <a:bodyPr/>
                    <a:lstStyle/>
                    <a:p>
                      <a:pPr algn="just">
                        <a:lnSpc>
                          <a:spcPct val="100000"/>
                        </a:lnSpc>
                        <a:spcAft>
                          <a:spcPts val="0"/>
                        </a:spcAft>
                      </a:pPr>
                      <a:r>
                        <a:rPr lang="es-ES_tradnl" sz="1600" kern="1200">
                          <a:effectLst/>
                          <a:latin typeface="Arial Rounded MT Bold" panose="020F0704030504030204" pitchFamily="34" charset="0"/>
                        </a:rPr>
                        <a:t>Descripción del requerimiento:</a:t>
                      </a:r>
                      <a:endParaRPr lang="es-CO" sz="1600">
                        <a:effectLst/>
                        <a:latin typeface="Arial Rounded MT Bold" panose="020F07040305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just">
                        <a:lnSpc>
                          <a:spcPct val="100000"/>
                        </a:lnSpc>
                        <a:spcAft>
                          <a:spcPts val="0"/>
                        </a:spcAft>
                      </a:pPr>
                      <a:r>
                        <a:rPr lang="es-ES_tradnl" sz="1600" dirty="0">
                          <a:solidFill>
                            <a:schemeClr val="tx1">
                              <a:lumMod val="65000"/>
                              <a:lumOff val="35000"/>
                            </a:schemeClr>
                          </a:solidFill>
                          <a:effectLst/>
                          <a:latin typeface="Arial Rounded MT Bold" panose="020F0704030504030204" pitchFamily="34" charset="0"/>
                        </a:rPr>
                        <a:t>Aunque el sistema brinda un cierre de sesión después de cierto tiempo propuesto por los propios usuarios de la institución, es indispensable para la seguridad, el cierre de sesiones después de ser terminadas actividades y encontrarse en inactividad un usuario.</a:t>
                      </a:r>
                      <a:endParaRPr lang="es-CO" sz="1600" dirty="0">
                        <a:solidFill>
                          <a:schemeClr val="tx1">
                            <a:lumMod val="65000"/>
                            <a:lumOff val="35000"/>
                          </a:schemeClr>
                        </a:solidFill>
                        <a:effectLst/>
                        <a:latin typeface="Arial Rounded MT Bold" panose="020F07040305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913721075"/>
                  </a:ext>
                </a:extLst>
              </a:tr>
              <a:tr h="478155">
                <a:tc gridSpan="2">
                  <a:txBody>
                    <a:bodyPr/>
                    <a:lstStyle/>
                    <a:p>
                      <a:pPr algn="just">
                        <a:lnSpc>
                          <a:spcPct val="100000"/>
                        </a:lnSpc>
                        <a:spcAft>
                          <a:spcPts val="0"/>
                        </a:spcAft>
                      </a:pPr>
                      <a:r>
                        <a:rPr lang="es-ES_tradnl" sz="1600" dirty="0">
                          <a:effectLst/>
                          <a:latin typeface="Arial Rounded MT Bold" panose="020F0704030504030204" pitchFamily="34" charset="0"/>
                        </a:rPr>
                        <a:t>Prioridad del requerimiento:</a:t>
                      </a:r>
                      <a:endParaRPr lang="es-CO" sz="1600" dirty="0">
                        <a:effectLst/>
                        <a:latin typeface="Arial Rounded MT Bold" panose="020F0704030504030204" pitchFamily="34" charset="0"/>
                      </a:endParaRPr>
                    </a:p>
                    <a:p>
                      <a:pPr>
                        <a:lnSpc>
                          <a:spcPct val="100000"/>
                        </a:lnSpc>
                        <a:spcAft>
                          <a:spcPts val="800"/>
                        </a:spcAft>
                      </a:pPr>
                      <a:r>
                        <a:rPr lang="es-ES_tradnl" sz="1600" dirty="0">
                          <a:effectLst/>
                          <a:latin typeface="Arial Rounded MT Bold" panose="020F0704030504030204" pitchFamily="34" charset="0"/>
                        </a:rPr>
                        <a:t>Alta</a:t>
                      </a:r>
                      <a:endParaRPr lang="es-CO" sz="1400" dirty="0">
                        <a:effectLst/>
                        <a:latin typeface="Arial Rounded MT Bold" panose="020F0704030504030204" pitchFamily="34" charset="0"/>
                        <a:ea typeface="Times New Roman" panose="02020603050405020304" pitchFamily="18" charset="0"/>
                        <a:cs typeface="Times New Roman" panose="02020603050405020304" pitchFamily="18" charset="0"/>
                      </a:endParaRPr>
                    </a:p>
                  </a:txBody>
                  <a:tcPr marL="68580" marR="68580" marT="0" marB="0"/>
                </a:tc>
                <a:tc hMerge="1">
                  <a:txBody>
                    <a:bodyPr/>
                    <a:lstStyle/>
                    <a:p>
                      <a:endParaRPr lang="es-CO"/>
                    </a:p>
                  </a:txBody>
                  <a:tcPr/>
                </a:tc>
                <a:extLst>
                  <a:ext uri="{0D108BD9-81ED-4DB2-BD59-A6C34878D82A}">
                    <a16:rowId xmlns:a16="http://schemas.microsoft.com/office/drawing/2014/main" val="991682841"/>
                  </a:ext>
                </a:extLst>
              </a:tr>
            </a:tbl>
          </a:graphicData>
        </a:graphic>
      </p:graphicFrame>
      <p:pic>
        <p:nvPicPr>
          <p:cNvPr id="6" name="Imagen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24698" y="1890583"/>
            <a:ext cx="773934" cy="746778"/>
          </a:xfrm>
          <a:prstGeom prst="rect">
            <a:avLst/>
          </a:prstGeom>
        </p:spPr>
      </p:pic>
    </p:spTree>
    <p:extLst>
      <p:ext uri="{BB962C8B-B14F-4D97-AF65-F5344CB8AC3E}">
        <p14:creationId xmlns:p14="http://schemas.microsoft.com/office/powerpoint/2010/main" val="4280082601"/>
      </p:ext>
    </p:extLst>
  </p:cSld>
  <p:clrMapOvr>
    <a:masterClrMapping/>
  </p:clrMapOvr>
  <p:transition spd="slow">
    <p:comb/>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Google Shape;204;p21">
            <a:extLst>
              <a:ext uri="{FF2B5EF4-FFF2-40B4-BE49-F238E27FC236}">
                <a16:creationId xmlns:a16="http://schemas.microsoft.com/office/drawing/2014/main" id="{DD305A2A-BB09-46AA-8FF5-24619180CF1E}"/>
              </a:ext>
            </a:extLst>
          </p:cNvPr>
          <p:cNvSpPr/>
          <p:nvPr/>
        </p:nvSpPr>
        <p:spPr>
          <a:xfrm>
            <a:off x="-364881" y="684450"/>
            <a:ext cx="9873761" cy="610883"/>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3200"/>
              <a:buFont typeface="Arial"/>
              <a:buNone/>
            </a:pPr>
            <a:r>
              <a:rPr lang="es-ES" sz="3600" b="1" dirty="0">
                <a:solidFill>
                  <a:schemeClr val="lt1"/>
                </a:solidFill>
                <a:effectLst>
                  <a:glow rad="101600">
                    <a:srgbClr val="002060">
                      <a:alpha val="60000"/>
                    </a:srgbClr>
                  </a:glow>
                </a:effectLst>
                <a:latin typeface="Arial Rounded MT Bold" panose="020F0704030504030204" pitchFamily="34" charset="0"/>
                <a:ea typeface="Calibri"/>
              </a:rPr>
              <a:t>REQUERIMIENTOS NO FUNCIONALES</a:t>
            </a:r>
            <a:endParaRPr sz="3600" b="1" i="0" u="none" strike="noStrike" cap="none" dirty="0">
              <a:solidFill>
                <a:schemeClr val="lt1"/>
              </a:solidFill>
              <a:effectLst>
                <a:glow rad="101600">
                  <a:srgbClr val="002060">
                    <a:alpha val="60000"/>
                  </a:srgbClr>
                </a:glow>
              </a:effectLst>
              <a:latin typeface="Arial Rounded MT Bold" panose="020F0704030504030204" pitchFamily="34" charset="0"/>
              <a:ea typeface="Calibri"/>
              <a:cs typeface="Calibri"/>
              <a:sym typeface="Calibri"/>
            </a:endParaRPr>
          </a:p>
        </p:txBody>
      </p:sp>
      <p:graphicFrame>
        <p:nvGraphicFramePr>
          <p:cNvPr id="2" name="Tabla 1">
            <a:extLst>
              <a:ext uri="{FF2B5EF4-FFF2-40B4-BE49-F238E27FC236}">
                <a16:creationId xmlns:a16="http://schemas.microsoft.com/office/drawing/2014/main" id="{8AA1B363-4F59-45A5-B602-D16B6E5414F0}"/>
              </a:ext>
            </a:extLst>
          </p:cNvPr>
          <p:cNvGraphicFramePr>
            <a:graphicFrameLocks noGrp="1"/>
          </p:cNvGraphicFramePr>
          <p:nvPr>
            <p:extLst>
              <p:ext uri="{D42A27DB-BD31-4B8C-83A1-F6EECF244321}">
                <p14:modId xmlns:p14="http://schemas.microsoft.com/office/powerpoint/2010/main" val="622938635"/>
              </p:ext>
            </p:extLst>
          </p:nvPr>
        </p:nvGraphicFramePr>
        <p:xfrm>
          <a:off x="498209" y="2936625"/>
          <a:ext cx="8147580" cy="3091815"/>
        </p:xfrm>
        <a:graphic>
          <a:graphicData uri="http://schemas.openxmlformats.org/drawingml/2006/table">
            <a:tbl>
              <a:tblPr firstRow="1" firstCol="1" bandRow="1">
                <a:tableStyleId>{7DF18680-E054-41AD-8BC1-D1AEF772440D}</a:tableStyleId>
              </a:tblPr>
              <a:tblGrid>
                <a:gridCol w="1838850">
                  <a:extLst>
                    <a:ext uri="{9D8B030D-6E8A-4147-A177-3AD203B41FA5}">
                      <a16:colId xmlns:a16="http://schemas.microsoft.com/office/drawing/2014/main" val="466670209"/>
                    </a:ext>
                  </a:extLst>
                </a:gridCol>
                <a:gridCol w="6308730">
                  <a:extLst>
                    <a:ext uri="{9D8B030D-6E8A-4147-A177-3AD203B41FA5}">
                      <a16:colId xmlns:a16="http://schemas.microsoft.com/office/drawing/2014/main" val="3775180032"/>
                    </a:ext>
                  </a:extLst>
                </a:gridCol>
              </a:tblGrid>
              <a:tr h="648536">
                <a:tc>
                  <a:txBody>
                    <a:bodyPr/>
                    <a:lstStyle/>
                    <a:p>
                      <a:pPr algn="just">
                        <a:lnSpc>
                          <a:spcPct val="100000"/>
                        </a:lnSpc>
                        <a:spcAft>
                          <a:spcPts val="0"/>
                        </a:spcAft>
                      </a:pPr>
                      <a:r>
                        <a:rPr lang="es-ES_tradnl" sz="1600" kern="1200" dirty="0">
                          <a:effectLst/>
                          <a:latin typeface="Arial Rounded MT Bold" panose="020F0704030504030204" pitchFamily="34" charset="0"/>
                        </a:rPr>
                        <a:t>Identificación del requerimiento: </a:t>
                      </a:r>
                      <a:endParaRPr lang="es-CO" sz="1600" dirty="0">
                        <a:effectLst/>
                        <a:latin typeface="Arial Rounded MT Bold" panose="020F07040305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just">
                        <a:lnSpc>
                          <a:spcPct val="100000"/>
                        </a:lnSpc>
                        <a:spcAft>
                          <a:spcPts val="0"/>
                        </a:spcAft>
                      </a:pPr>
                      <a:r>
                        <a:rPr lang="es-ES_tradnl" sz="1600" b="1" dirty="0">
                          <a:effectLst/>
                          <a:latin typeface="Arial Rounded MT Bold" panose="020F0704030504030204" pitchFamily="34" charset="0"/>
                        </a:rPr>
                        <a:t>RNF01</a:t>
                      </a:r>
                      <a:endParaRPr lang="es-CO" sz="1600" b="1" dirty="0">
                        <a:effectLst/>
                        <a:latin typeface="Arial Rounded MT Bold" panose="020F07040305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849240125"/>
                  </a:ext>
                </a:extLst>
              </a:tr>
              <a:tr h="587375">
                <a:tc>
                  <a:txBody>
                    <a:bodyPr/>
                    <a:lstStyle/>
                    <a:p>
                      <a:pPr algn="just">
                        <a:lnSpc>
                          <a:spcPct val="100000"/>
                        </a:lnSpc>
                        <a:spcAft>
                          <a:spcPts val="0"/>
                        </a:spcAft>
                      </a:pPr>
                      <a:r>
                        <a:rPr lang="es-ES_tradnl" sz="1600" kern="1200">
                          <a:effectLst/>
                          <a:latin typeface="Arial Rounded MT Bold" panose="020F0704030504030204" pitchFamily="34" charset="0"/>
                        </a:rPr>
                        <a:t>Nombre del Requerimiento: </a:t>
                      </a:r>
                      <a:endParaRPr lang="es-CO" sz="1600">
                        <a:effectLst/>
                        <a:latin typeface="Arial Rounded MT Bold" panose="020F07040305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just">
                        <a:lnSpc>
                          <a:spcPct val="100000"/>
                        </a:lnSpc>
                        <a:spcAft>
                          <a:spcPts val="0"/>
                        </a:spcAft>
                      </a:pPr>
                      <a:r>
                        <a:rPr lang="es-ES_tradnl" sz="1600" b="1" dirty="0">
                          <a:solidFill>
                            <a:schemeClr val="tx1">
                              <a:lumMod val="65000"/>
                              <a:lumOff val="35000"/>
                            </a:schemeClr>
                          </a:solidFill>
                          <a:effectLst/>
                          <a:latin typeface="Arial Rounded MT Bold" panose="020F0704030504030204" pitchFamily="34" charset="0"/>
                        </a:rPr>
                        <a:t>Interfaz web del Sistema.</a:t>
                      </a:r>
                      <a:endParaRPr lang="es-CO" sz="1600" b="1" dirty="0">
                        <a:solidFill>
                          <a:schemeClr val="tx1">
                            <a:lumMod val="65000"/>
                            <a:lumOff val="35000"/>
                          </a:schemeClr>
                        </a:solidFill>
                        <a:effectLst/>
                        <a:latin typeface="Arial Rounded MT Bold" panose="020F07040305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06012198"/>
                  </a:ext>
                </a:extLst>
              </a:tr>
              <a:tr h="574675">
                <a:tc>
                  <a:txBody>
                    <a:bodyPr/>
                    <a:lstStyle/>
                    <a:p>
                      <a:pPr algn="just">
                        <a:lnSpc>
                          <a:spcPct val="100000"/>
                        </a:lnSpc>
                        <a:spcAft>
                          <a:spcPts val="0"/>
                        </a:spcAft>
                      </a:pPr>
                      <a:r>
                        <a:rPr lang="es-ES_tradnl" sz="1600" kern="1200">
                          <a:effectLst/>
                          <a:latin typeface="Arial Rounded MT Bold" panose="020F0704030504030204" pitchFamily="34" charset="0"/>
                        </a:rPr>
                        <a:t>Características: </a:t>
                      </a:r>
                      <a:endParaRPr lang="es-CO" sz="1600">
                        <a:effectLst/>
                        <a:latin typeface="Arial Rounded MT Bold" panose="020F07040305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just">
                        <a:lnSpc>
                          <a:spcPct val="100000"/>
                        </a:lnSpc>
                        <a:spcAft>
                          <a:spcPts val="0"/>
                        </a:spcAft>
                      </a:pPr>
                      <a:r>
                        <a:rPr lang="es-ES_tradnl" sz="1600" dirty="0">
                          <a:solidFill>
                            <a:schemeClr val="tx1">
                              <a:lumMod val="65000"/>
                              <a:lumOff val="35000"/>
                            </a:schemeClr>
                          </a:solidFill>
                          <a:effectLst/>
                          <a:latin typeface="Arial Rounded MT Bold" panose="020F0704030504030204" pitchFamily="34" charset="0"/>
                        </a:rPr>
                        <a:t>El sistema presentará una interfaz sencilla para que sea fácil el manejo a los usuarios de la plataforma óptima.</a:t>
                      </a:r>
                      <a:endParaRPr lang="es-CO" sz="1600" dirty="0">
                        <a:solidFill>
                          <a:schemeClr val="tx1">
                            <a:lumMod val="65000"/>
                            <a:lumOff val="35000"/>
                          </a:schemeClr>
                        </a:solidFill>
                        <a:effectLst/>
                        <a:latin typeface="Arial Rounded MT Bold" panose="020F07040305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942677339"/>
                  </a:ext>
                </a:extLst>
              </a:tr>
              <a:tr h="574675">
                <a:tc>
                  <a:txBody>
                    <a:bodyPr/>
                    <a:lstStyle/>
                    <a:p>
                      <a:pPr algn="just">
                        <a:lnSpc>
                          <a:spcPct val="100000"/>
                        </a:lnSpc>
                        <a:spcAft>
                          <a:spcPts val="0"/>
                        </a:spcAft>
                      </a:pPr>
                      <a:r>
                        <a:rPr lang="es-ES_tradnl" sz="1600" kern="1200">
                          <a:effectLst/>
                          <a:latin typeface="Arial Rounded MT Bold" panose="020F0704030504030204" pitchFamily="34" charset="0"/>
                        </a:rPr>
                        <a:t>Descripción del requerimiento: </a:t>
                      </a:r>
                      <a:endParaRPr lang="es-CO" sz="1600">
                        <a:effectLst/>
                        <a:latin typeface="Arial Rounded MT Bold" panose="020F07040305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just">
                        <a:lnSpc>
                          <a:spcPct val="100000"/>
                        </a:lnSpc>
                        <a:spcAft>
                          <a:spcPts val="800"/>
                        </a:spcAft>
                      </a:pPr>
                      <a:r>
                        <a:rPr lang="es-ES_tradnl" sz="1600" dirty="0">
                          <a:solidFill>
                            <a:schemeClr val="tx1">
                              <a:lumMod val="65000"/>
                              <a:lumOff val="35000"/>
                            </a:schemeClr>
                          </a:solidFill>
                          <a:effectLst/>
                          <a:latin typeface="Arial Rounded MT Bold" panose="020F0704030504030204" pitchFamily="34" charset="0"/>
                        </a:rPr>
                        <a:t>El sistema garantiza buena presentación siendo sencilla y fácil en su utilización.</a:t>
                      </a:r>
                      <a:endParaRPr lang="es-CO" sz="1400" dirty="0">
                        <a:solidFill>
                          <a:schemeClr val="tx1">
                            <a:lumMod val="65000"/>
                            <a:lumOff val="35000"/>
                          </a:schemeClr>
                        </a:solidFill>
                        <a:effectLst/>
                        <a:latin typeface="Arial Rounded MT Bold" panose="020F07040305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745358314"/>
                  </a:ext>
                </a:extLst>
              </a:tr>
              <a:tr h="623570">
                <a:tc gridSpan="2">
                  <a:txBody>
                    <a:bodyPr/>
                    <a:lstStyle/>
                    <a:p>
                      <a:pPr algn="just">
                        <a:lnSpc>
                          <a:spcPct val="100000"/>
                        </a:lnSpc>
                        <a:spcAft>
                          <a:spcPts val="0"/>
                        </a:spcAft>
                      </a:pPr>
                      <a:r>
                        <a:rPr lang="es-ES_tradnl" sz="1600" dirty="0">
                          <a:effectLst/>
                          <a:latin typeface="Arial Rounded MT Bold" panose="020F0704030504030204" pitchFamily="34" charset="0"/>
                        </a:rPr>
                        <a:t>Prioridad del requerimiento:     </a:t>
                      </a:r>
                      <a:endParaRPr lang="es-CO" sz="1600" dirty="0">
                        <a:effectLst/>
                        <a:latin typeface="Arial Rounded MT Bold" panose="020F0704030504030204" pitchFamily="34" charset="0"/>
                      </a:endParaRPr>
                    </a:p>
                    <a:p>
                      <a:pPr>
                        <a:lnSpc>
                          <a:spcPct val="100000"/>
                        </a:lnSpc>
                        <a:spcAft>
                          <a:spcPts val="800"/>
                        </a:spcAft>
                        <a:tabLst>
                          <a:tab pos="895350" algn="l"/>
                        </a:tabLst>
                      </a:pPr>
                      <a:r>
                        <a:rPr lang="es-ES_tradnl" sz="1600" dirty="0">
                          <a:effectLst/>
                          <a:latin typeface="Arial Rounded MT Bold" panose="020F0704030504030204" pitchFamily="34" charset="0"/>
                        </a:rPr>
                        <a:t>Alta	</a:t>
                      </a:r>
                      <a:endParaRPr lang="es-CO" sz="1400" dirty="0">
                        <a:effectLst/>
                        <a:latin typeface="Arial Rounded MT Bold" panose="020F0704030504030204" pitchFamily="34" charset="0"/>
                        <a:ea typeface="Times New Roman" panose="02020603050405020304" pitchFamily="18" charset="0"/>
                        <a:cs typeface="Times New Roman" panose="02020603050405020304" pitchFamily="18" charset="0"/>
                      </a:endParaRPr>
                    </a:p>
                  </a:txBody>
                  <a:tcPr marL="68580" marR="68580" marT="0" marB="0"/>
                </a:tc>
                <a:tc hMerge="1">
                  <a:txBody>
                    <a:bodyPr/>
                    <a:lstStyle/>
                    <a:p>
                      <a:endParaRPr lang="es-CO"/>
                    </a:p>
                  </a:txBody>
                  <a:tcPr/>
                </a:tc>
                <a:extLst>
                  <a:ext uri="{0D108BD9-81ED-4DB2-BD59-A6C34878D82A}">
                    <a16:rowId xmlns:a16="http://schemas.microsoft.com/office/drawing/2014/main" val="2050915839"/>
                  </a:ext>
                </a:extLst>
              </a:tr>
            </a:tbl>
          </a:graphicData>
        </a:graphic>
      </p:graphicFrame>
      <p:pic>
        <p:nvPicPr>
          <p:cNvPr id="6" name="Imagen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71855" y="1946001"/>
            <a:ext cx="773934" cy="746778"/>
          </a:xfrm>
          <a:prstGeom prst="rect">
            <a:avLst/>
          </a:prstGeom>
        </p:spPr>
      </p:pic>
    </p:spTree>
    <p:extLst>
      <p:ext uri="{BB962C8B-B14F-4D97-AF65-F5344CB8AC3E}">
        <p14:creationId xmlns:p14="http://schemas.microsoft.com/office/powerpoint/2010/main" val="3313435545"/>
      </p:ext>
    </p:extLst>
  </p:cSld>
  <p:clrMapOvr>
    <a:masterClrMapping/>
  </p:clrMapOvr>
  <p:transition spd="slow">
    <p:comb/>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15"/>
          <p:cNvSpPr/>
          <p:nvPr/>
        </p:nvSpPr>
        <p:spPr>
          <a:xfrm>
            <a:off x="0" y="512562"/>
            <a:ext cx="9270707" cy="1041247"/>
          </a:xfrm>
          <a:prstGeom prst="rect">
            <a:avLst/>
          </a:prstGeom>
          <a:noFill/>
          <a:ln>
            <a:noFill/>
          </a:ln>
        </p:spPr>
        <p:txBody>
          <a:bodyPr spcFirstLastPara="1" wrap="square" lIns="91425" tIns="45700" rIns="91425" bIns="45700" anchor="t" anchorCtr="0">
            <a:noAutofit/>
          </a:bodyPr>
          <a:lstStyle/>
          <a:p>
            <a:pPr lvl="0" algn="ctr">
              <a:lnSpc>
                <a:spcPct val="115000"/>
              </a:lnSpc>
              <a:buSzPts val="1800"/>
            </a:pPr>
            <a:r>
              <a:rPr lang="es-ES" sz="4400" b="1" dirty="0">
                <a:solidFill>
                  <a:schemeClr val="bg1"/>
                </a:solidFill>
                <a:effectLst>
                  <a:glow rad="101600">
                    <a:srgbClr val="002060">
                      <a:alpha val="60000"/>
                    </a:srgbClr>
                  </a:glow>
                </a:effectLst>
                <a:latin typeface="Arial Rounded MT Bold" panose="020F0704030504030204" pitchFamily="34" charset="0"/>
                <a:cs typeface="Segoe UI" panose="020B0502040204020203" pitchFamily="34" charset="0"/>
              </a:rPr>
              <a:t>HELP_CERT</a:t>
            </a:r>
            <a:endParaRPr lang="es-ES" sz="4400" dirty="0">
              <a:solidFill>
                <a:schemeClr val="bg1"/>
              </a:solidFill>
              <a:effectLst>
                <a:glow rad="101600">
                  <a:srgbClr val="002060">
                    <a:alpha val="60000"/>
                  </a:srgbClr>
                </a:glow>
              </a:effectLst>
              <a:latin typeface="Arial Rounded MT Bold" panose="020F0704030504030204" pitchFamily="34" charset="0"/>
              <a:cs typeface="Segoe UI" panose="020B0502040204020203" pitchFamily="34" charset="0"/>
            </a:endParaRPr>
          </a:p>
        </p:txBody>
      </p:sp>
      <p:sp>
        <p:nvSpPr>
          <p:cNvPr id="4" name="Rectángulo 3">
            <a:extLst>
              <a:ext uri="{FF2B5EF4-FFF2-40B4-BE49-F238E27FC236}">
                <a16:creationId xmlns:a16="http://schemas.microsoft.com/office/drawing/2014/main" id="{12F6AC61-001A-4CA8-B437-8543EA4A91EA}"/>
              </a:ext>
            </a:extLst>
          </p:cNvPr>
          <p:cNvSpPr/>
          <p:nvPr/>
        </p:nvSpPr>
        <p:spPr>
          <a:xfrm>
            <a:off x="1895657" y="2007939"/>
            <a:ext cx="5479385" cy="661400"/>
          </a:xfrm>
          <a:prstGeom prst="rect">
            <a:avLst/>
          </a:prstGeom>
        </p:spPr>
        <p:txBody>
          <a:bodyPr wrap="square">
            <a:spAutoFit/>
          </a:bodyPr>
          <a:lstStyle/>
          <a:p>
            <a:pPr algn="ctr">
              <a:lnSpc>
                <a:spcPts val="1380"/>
              </a:lnSpc>
              <a:spcBef>
                <a:spcPts val="1160"/>
              </a:spcBef>
            </a:pPr>
            <a:r>
              <a:rPr lang="es-CO" sz="3600" dirty="0">
                <a:solidFill>
                  <a:schemeClr val="accent5">
                    <a:lumMod val="75000"/>
                  </a:schemeClr>
                </a:solidFill>
                <a:effectLst>
                  <a:glow rad="228600">
                    <a:schemeClr val="accent5">
                      <a:satMod val="175000"/>
                      <a:alpha val="40000"/>
                    </a:schemeClr>
                  </a:glow>
                </a:effectLst>
                <a:latin typeface="Arial Rounded MT Bold" panose="020F0704030504030204" pitchFamily="34" charset="0"/>
                <a:ea typeface="Times New Roman" panose="02020603050405020304" pitchFamily="18" charset="0"/>
                <a:cs typeface="Segoe UI Light" panose="020B0502040204020203" pitchFamily="34" charset="0"/>
              </a:rPr>
              <a:t> </a:t>
            </a:r>
          </a:p>
          <a:p>
            <a:pPr algn="ctr">
              <a:lnSpc>
                <a:spcPts val="1380"/>
              </a:lnSpc>
              <a:spcBef>
                <a:spcPts val="1160"/>
              </a:spcBef>
            </a:pPr>
            <a:r>
              <a:rPr lang="es-CO" sz="3600" dirty="0">
                <a:solidFill>
                  <a:schemeClr val="accent5">
                    <a:lumMod val="75000"/>
                  </a:schemeClr>
                </a:solidFill>
                <a:effectLst>
                  <a:glow rad="228600">
                    <a:schemeClr val="accent5">
                      <a:satMod val="175000"/>
                      <a:alpha val="40000"/>
                    </a:schemeClr>
                  </a:glow>
                </a:effectLst>
                <a:latin typeface="Arial Rounded MT Bold" panose="020F0704030504030204" pitchFamily="34" charset="0"/>
                <a:ea typeface="Times New Roman" panose="02020603050405020304" pitchFamily="18" charset="0"/>
                <a:cs typeface="Segoe UI Light" panose="020B0502040204020203" pitchFamily="34" charset="0"/>
              </a:rPr>
              <a:t>(Ayuda de Certificados)</a:t>
            </a:r>
            <a:endParaRPr lang="es-CO" sz="3200" dirty="0">
              <a:solidFill>
                <a:schemeClr val="accent5">
                  <a:lumMod val="75000"/>
                </a:schemeClr>
              </a:solidFill>
              <a:effectLst>
                <a:glow rad="228600">
                  <a:schemeClr val="accent5">
                    <a:satMod val="175000"/>
                    <a:alpha val="40000"/>
                  </a:schemeClr>
                </a:glow>
              </a:effectLst>
              <a:latin typeface="Arial Rounded MT Bold" panose="020F0704030504030204" pitchFamily="34" charset="0"/>
              <a:ea typeface="Times New Roman" panose="02020603050405020304" pitchFamily="18" charset="0"/>
              <a:cs typeface="Times New Roman" panose="02020603050405020304" pitchFamily="18" charset="0"/>
            </a:endParaRPr>
          </a:p>
        </p:txBody>
      </p:sp>
      <p:sp>
        <p:nvSpPr>
          <p:cNvPr id="8" name="CuadroTexto 7">
            <a:extLst>
              <a:ext uri="{FF2B5EF4-FFF2-40B4-BE49-F238E27FC236}">
                <a16:creationId xmlns:a16="http://schemas.microsoft.com/office/drawing/2014/main" id="{52CD3A0A-2724-4B3E-BCA4-9C97D35B3FA2}"/>
              </a:ext>
            </a:extLst>
          </p:cNvPr>
          <p:cNvSpPr txBox="1"/>
          <p:nvPr/>
        </p:nvSpPr>
        <p:spPr>
          <a:xfrm>
            <a:off x="1368127" y="4675370"/>
            <a:ext cx="6534443" cy="1569660"/>
          </a:xfrm>
          <a:prstGeom prst="rect">
            <a:avLst/>
          </a:prstGeom>
          <a:noFill/>
        </p:spPr>
        <p:txBody>
          <a:bodyPr wrap="square" rtlCol="0">
            <a:spAutoFit/>
          </a:bodyPr>
          <a:lstStyle/>
          <a:p>
            <a:pPr algn="ctr"/>
            <a:r>
              <a:rPr lang="es-CO" sz="2400" dirty="0">
                <a:solidFill>
                  <a:schemeClr val="tx1">
                    <a:lumMod val="65000"/>
                    <a:lumOff val="35000"/>
                  </a:schemeClr>
                </a:solidFill>
                <a:latin typeface="Arial Rounded MT Bold" panose="020F0704030504030204" pitchFamily="34" charset="0"/>
              </a:rPr>
              <a:t>“Sistema de Información Web para el control y asistencia de procesos enfocados a la resolución de certificados en Sena CEET”</a:t>
            </a:r>
          </a:p>
        </p:txBody>
      </p:sp>
      <p:pic>
        <p:nvPicPr>
          <p:cNvPr id="7" name="Imagen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11538" y="2780960"/>
            <a:ext cx="1847619" cy="1782789"/>
          </a:xfrm>
          <a:prstGeom prst="rect">
            <a:avLst/>
          </a:prstGeom>
        </p:spPr>
      </p:pic>
    </p:spTree>
    <p:extLst>
      <p:ext uri="{BB962C8B-B14F-4D97-AF65-F5344CB8AC3E}">
        <p14:creationId xmlns:p14="http://schemas.microsoft.com/office/powerpoint/2010/main" val="1058938405"/>
      </p:ext>
    </p:extLst>
  </p:cSld>
  <p:clrMapOvr>
    <a:masterClrMapping/>
  </p:clrMapOvr>
  <mc:AlternateContent xmlns:mc="http://schemas.openxmlformats.org/markup-compatibility/2006" xmlns:p14="http://schemas.microsoft.com/office/powerpoint/2010/main">
    <mc:Choice Requires="p14">
      <p:transition spd="slow" p14:dur="2000">
        <p:comb/>
      </p:transition>
    </mc:Choice>
    <mc:Fallback xmlns="">
      <p:transition spd="slow">
        <p:comb/>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1000"/>
                                        <p:tgtEl>
                                          <p:spTgt spid="4"/>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3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Google Shape;204;p21">
            <a:extLst>
              <a:ext uri="{FF2B5EF4-FFF2-40B4-BE49-F238E27FC236}">
                <a16:creationId xmlns:a16="http://schemas.microsoft.com/office/drawing/2014/main" id="{DD305A2A-BB09-46AA-8FF5-24619180CF1E}"/>
              </a:ext>
            </a:extLst>
          </p:cNvPr>
          <p:cNvSpPr/>
          <p:nvPr/>
        </p:nvSpPr>
        <p:spPr>
          <a:xfrm>
            <a:off x="-364881" y="684450"/>
            <a:ext cx="9873761" cy="610883"/>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3200"/>
              <a:buFont typeface="Arial"/>
              <a:buNone/>
            </a:pPr>
            <a:r>
              <a:rPr lang="es-ES" sz="3600" b="1" dirty="0">
                <a:solidFill>
                  <a:schemeClr val="lt1"/>
                </a:solidFill>
                <a:effectLst>
                  <a:glow rad="101600">
                    <a:srgbClr val="002060">
                      <a:alpha val="60000"/>
                    </a:srgbClr>
                  </a:glow>
                </a:effectLst>
                <a:latin typeface="Arial Rounded MT Bold" panose="020F0704030504030204" pitchFamily="34" charset="0"/>
                <a:ea typeface="Calibri"/>
              </a:rPr>
              <a:t>REQUERIMIENTOS NO FUNCIONALES</a:t>
            </a:r>
            <a:endParaRPr sz="3600" b="1" i="0" u="none" strike="noStrike" cap="none" dirty="0">
              <a:solidFill>
                <a:schemeClr val="lt1"/>
              </a:solidFill>
              <a:effectLst>
                <a:glow rad="101600">
                  <a:srgbClr val="002060">
                    <a:alpha val="60000"/>
                  </a:srgbClr>
                </a:glow>
              </a:effectLst>
              <a:latin typeface="Arial Rounded MT Bold" panose="020F0704030504030204" pitchFamily="34" charset="0"/>
              <a:ea typeface="Calibri"/>
              <a:cs typeface="Calibri"/>
              <a:sym typeface="Calibri"/>
            </a:endParaRPr>
          </a:p>
        </p:txBody>
      </p:sp>
      <p:graphicFrame>
        <p:nvGraphicFramePr>
          <p:cNvPr id="3" name="Tabla 2">
            <a:extLst>
              <a:ext uri="{FF2B5EF4-FFF2-40B4-BE49-F238E27FC236}">
                <a16:creationId xmlns:a16="http://schemas.microsoft.com/office/drawing/2014/main" id="{0FAC0D16-71BF-4063-B865-679CEB02B200}"/>
              </a:ext>
            </a:extLst>
          </p:cNvPr>
          <p:cNvGraphicFramePr>
            <a:graphicFrameLocks noGrp="1"/>
          </p:cNvGraphicFramePr>
          <p:nvPr>
            <p:extLst>
              <p:ext uri="{D42A27DB-BD31-4B8C-83A1-F6EECF244321}">
                <p14:modId xmlns:p14="http://schemas.microsoft.com/office/powerpoint/2010/main" val="202740513"/>
              </p:ext>
            </p:extLst>
          </p:nvPr>
        </p:nvGraphicFramePr>
        <p:xfrm>
          <a:off x="504926" y="2936625"/>
          <a:ext cx="8147580" cy="3268050"/>
        </p:xfrm>
        <a:graphic>
          <a:graphicData uri="http://schemas.openxmlformats.org/drawingml/2006/table">
            <a:tbl>
              <a:tblPr firstRow="1" firstCol="1" bandRow="1">
                <a:tableStyleId>{7DF18680-E054-41AD-8BC1-D1AEF772440D}</a:tableStyleId>
              </a:tblPr>
              <a:tblGrid>
                <a:gridCol w="1838797">
                  <a:extLst>
                    <a:ext uri="{9D8B030D-6E8A-4147-A177-3AD203B41FA5}">
                      <a16:colId xmlns:a16="http://schemas.microsoft.com/office/drawing/2014/main" val="3133101363"/>
                    </a:ext>
                  </a:extLst>
                </a:gridCol>
                <a:gridCol w="6308783">
                  <a:extLst>
                    <a:ext uri="{9D8B030D-6E8A-4147-A177-3AD203B41FA5}">
                      <a16:colId xmlns:a16="http://schemas.microsoft.com/office/drawing/2014/main" val="2411454356"/>
                    </a:ext>
                  </a:extLst>
                </a:gridCol>
              </a:tblGrid>
              <a:tr h="555285">
                <a:tc>
                  <a:txBody>
                    <a:bodyPr/>
                    <a:lstStyle/>
                    <a:p>
                      <a:pPr algn="just">
                        <a:lnSpc>
                          <a:spcPct val="100000"/>
                        </a:lnSpc>
                        <a:spcAft>
                          <a:spcPts val="0"/>
                        </a:spcAft>
                      </a:pPr>
                      <a:r>
                        <a:rPr lang="es-ES_tradnl" sz="1600" kern="1200" dirty="0">
                          <a:effectLst/>
                          <a:latin typeface="Arial Rounded MT Bold" panose="020F0704030504030204" pitchFamily="34" charset="0"/>
                        </a:rPr>
                        <a:t>Identificación del requerimiento: </a:t>
                      </a:r>
                      <a:endParaRPr lang="es-CO" sz="1600" dirty="0">
                        <a:effectLst/>
                        <a:latin typeface="Arial Rounded MT Bold" panose="020F07040305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just">
                        <a:lnSpc>
                          <a:spcPct val="100000"/>
                        </a:lnSpc>
                        <a:spcAft>
                          <a:spcPts val="0"/>
                        </a:spcAft>
                      </a:pPr>
                      <a:r>
                        <a:rPr lang="es-ES_tradnl" sz="1600" dirty="0">
                          <a:effectLst/>
                          <a:latin typeface="Arial Rounded MT Bold" panose="020F0704030504030204" pitchFamily="34" charset="0"/>
                        </a:rPr>
                        <a:t>RNF02</a:t>
                      </a:r>
                      <a:endParaRPr lang="es-CO" sz="1600" dirty="0">
                        <a:effectLst/>
                        <a:latin typeface="Arial Rounded MT Bold" panose="020F07040305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332126732"/>
                  </a:ext>
                </a:extLst>
              </a:tr>
              <a:tr h="567280">
                <a:tc>
                  <a:txBody>
                    <a:bodyPr/>
                    <a:lstStyle/>
                    <a:p>
                      <a:pPr algn="just">
                        <a:lnSpc>
                          <a:spcPct val="100000"/>
                        </a:lnSpc>
                        <a:spcAft>
                          <a:spcPts val="0"/>
                        </a:spcAft>
                      </a:pPr>
                      <a:r>
                        <a:rPr lang="es-ES_tradnl" sz="1600" kern="1200">
                          <a:effectLst/>
                          <a:latin typeface="Arial Rounded MT Bold" panose="020F0704030504030204" pitchFamily="34" charset="0"/>
                        </a:rPr>
                        <a:t>Nombre del Requerimiento: </a:t>
                      </a:r>
                      <a:endParaRPr lang="es-CO" sz="1600">
                        <a:effectLst/>
                        <a:latin typeface="Arial Rounded MT Bold" panose="020F07040305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just">
                        <a:lnSpc>
                          <a:spcPct val="100000"/>
                        </a:lnSpc>
                        <a:spcAft>
                          <a:spcPts val="0"/>
                        </a:spcAft>
                      </a:pPr>
                      <a:r>
                        <a:rPr lang="es-ES_tradnl" sz="1600" b="1" dirty="0">
                          <a:solidFill>
                            <a:schemeClr val="tx1">
                              <a:lumMod val="65000"/>
                              <a:lumOff val="35000"/>
                            </a:schemeClr>
                          </a:solidFill>
                          <a:effectLst/>
                          <a:latin typeface="Arial Rounded MT Bold" panose="020F0704030504030204" pitchFamily="34" charset="0"/>
                        </a:rPr>
                        <a:t>Usabilidad del sistema</a:t>
                      </a:r>
                      <a:endParaRPr lang="es-CO" sz="1600" b="1" dirty="0">
                        <a:solidFill>
                          <a:schemeClr val="tx1">
                            <a:lumMod val="65000"/>
                            <a:lumOff val="35000"/>
                          </a:schemeClr>
                        </a:solidFill>
                        <a:effectLst/>
                        <a:latin typeface="Arial Rounded MT Bold" panose="020F07040305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978124382"/>
                  </a:ext>
                </a:extLst>
              </a:tr>
              <a:tr h="541879">
                <a:tc>
                  <a:txBody>
                    <a:bodyPr/>
                    <a:lstStyle/>
                    <a:p>
                      <a:pPr algn="just">
                        <a:lnSpc>
                          <a:spcPct val="100000"/>
                        </a:lnSpc>
                        <a:spcAft>
                          <a:spcPts val="0"/>
                        </a:spcAft>
                      </a:pPr>
                      <a:r>
                        <a:rPr lang="es-ES_tradnl" sz="1600" kern="1200">
                          <a:effectLst/>
                          <a:latin typeface="Arial Rounded MT Bold" panose="020F0704030504030204" pitchFamily="34" charset="0"/>
                        </a:rPr>
                        <a:t>Características: </a:t>
                      </a:r>
                      <a:endParaRPr lang="es-CO" sz="1600">
                        <a:effectLst/>
                        <a:latin typeface="Arial Rounded MT Bold" panose="020F07040305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just">
                        <a:lnSpc>
                          <a:spcPct val="100000"/>
                        </a:lnSpc>
                        <a:spcAft>
                          <a:spcPts val="800"/>
                        </a:spcAft>
                      </a:pPr>
                      <a:r>
                        <a:rPr lang="es-ES_tradnl" sz="1600" dirty="0">
                          <a:solidFill>
                            <a:schemeClr val="tx1">
                              <a:lumMod val="65000"/>
                              <a:lumOff val="35000"/>
                            </a:schemeClr>
                          </a:solidFill>
                          <a:effectLst/>
                          <a:latin typeface="Arial Rounded MT Bold" panose="020F0704030504030204" pitchFamily="34" charset="0"/>
                        </a:rPr>
                        <a:t>La interfaz del usuario presenta un sistema de ayuda para que haya facilidad en la gestión del servicio web.</a:t>
                      </a:r>
                      <a:endParaRPr lang="es-CO" sz="1400" dirty="0">
                        <a:solidFill>
                          <a:schemeClr val="tx1">
                            <a:lumMod val="65000"/>
                            <a:lumOff val="35000"/>
                          </a:schemeClr>
                        </a:solidFill>
                        <a:effectLst/>
                        <a:latin typeface="Arial Rounded MT Bold" panose="020F07040305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724874363"/>
                  </a:ext>
                </a:extLst>
              </a:tr>
              <a:tr h="812818">
                <a:tc>
                  <a:txBody>
                    <a:bodyPr/>
                    <a:lstStyle/>
                    <a:p>
                      <a:pPr algn="just">
                        <a:lnSpc>
                          <a:spcPct val="100000"/>
                        </a:lnSpc>
                        <a:spcAft>
                          <a:spcPts val="0"/>
                        </a:spcAft>
                      </a:pPr>
                      <a:r>
                        <a:rPr lang="es-ES_tradnl" sz="1600" kern="1200">
                          <a:effectLst/>
                          <a:latin typeface="Arial Rounded MT Bold" panose="020F0704030504030204" pitchFamily="34" charset="0"/>
                        </a:rPr>
                        <a:t>Descripción del requerimiento: </a:t>
                      </a:r>
                      <a:endParaRPr lang="es-CO" sz="1600">
                        <a:effectLst/>
                        <a:latin typeface="Arial Rounded MT Bold" panose="020F07040305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just">
                        <a:lnSpc>
                          <a:spcPct val="100000"/>
                        </a:lnSpc>
                        <a:spcAft>
                          <a:spcPts val="800"/>
                        </a:spcAft>
                      </a:pPr>
                      <a:r>
                        <a:rPr lang="es-ES_tradnl" sz="1600" dirty="0">
                          <a:solidFill>
                            <a:schemeClr val="tx1">
                              <a:lumMod val="65000"/>
                              <a:lumOff val="35000"/>
                            </a:schemeClr>
                          </a:solidFill>
                          <a:effectLst/>
                          <a:latin typeface="Arial Rounded MT Bold" panose="020F0704030504030204" pitchFamily="34" charset="0"/>
                        </a:rPr>
                        <a:t>La interfaz tiene complementada un buen sistema de ayuda en caso de presentarse dificultad por falta de experiencia tecnológica en los usuarios.</a:t>
                      </a:r>
                      <a:endParaRPr lang="es-CO" sz="1400" dirty="0">
                        <a:solidFill>
                          <a:schemeClr val="tx1">
                            <a:lumMod val="65000"/>
                            <a:lumOff val="35000"/>
                          </a:schemeClr>
                        </a:solidFill>
                        <a:effectLst/>
                        <a:latin typeface="Arial Rounded MT Bold" panose="020F07040305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615482675"/>
                  </a:ext>
                </a:extLst>
              </a:tr>
              <a:tr h="614553">
                <a:tc gridSpan="2">
                  <a:txBody>
                    <a:bodyPr/>
                    <a:lstStyle/>
                    <a:p>
                      <a:pPr algn="just">
                        <a:lnSpc>
                          <a:spcPct val="100000"/>
                        </a:lnSpc>
                        <a:spcAft>
                          <a:spcPts val="0"/>
                        </a:spcAft>
                      </a:pPr>
                      <a:r>
                        <a:rPr lang="es-ES_tradnl" sz="1600" dirty="0">
                          <a:effectLst/>
                          <a:latin typeface="Arial Rounded MT Bold" panose="020F0704030504030204" pitchFamily="34" charset="0"/>
                        </a:rPr>
                        <a:t>Prioridad del requerimiento:     </a:t>
                      </a:r>
                      <a:endParaRPr lang="es-CO" sz="1600" dirty="0">
                        <a:effectLst/>
                        <a:latin typeface="Arial Rounded MT Bold" panose="020F0704030504030204" pitchFamily="34" charset="0"/>
                      </a:endParaRPr>
                    </a:p>
                    <a:p>
                      <a:pPr>
                        <a:lnSpc>
                          <a:spcPct val="100000"/>
                        </a:lnSpc>
                        <a:spcAft>
                          <a:spcPts val="800"/>
                        </a:spcAft>
                      </a:pPr>
                      <a:r>
                        <a:rPr lang="es-ES_tradnl" sz="1600" dirty="0">
                          <a:effectLst/>
                          <a:latin typeface="Arial Rounded MT Bold" panose="020F0704030504030204" pitchFamily="34" charset="0"/>
                        </a:rPr>
                        <a:t>Alta</a:t>
                      </a:r>
                      <a:endParaRPr lang="es-CO" sz="1400" dirty="0">
                        <a:effectLst/>
                        <a:latin typeface="Arial Rounded MT Bold" panose="020F0704030504030204" pitchFamily="34" charset="0"/>
                        <a:ea typeface="Times New Roman" panose="02020603050405020304" pitchFamily="18" charset="0"/>
                        <a:cs typeface="Times New Roman" panose="02020603050405020304" pitchFamily="18" charset="0"/>
                      </a:endParaRPr>
                    </a:p>
                  </a:txBody>
                  <a:tcPr marL="68580" marR="68580" marT="0" marB="0"/>
                </a:tc>
                <a:tc hMerge="1">
                  <a:txBody>
                    <a:bodyPr/>
                    <a:lstStyle/>
                    <a:p>
                      <a:endParaRPr lang="es-CO"/>
                    </a:p>
                  </a:txBody>
                  <a:tcPr/>
                </a:tc>
                <a:extLst>
                  <a:ext uri="{0D108BD9-81ED-4DB2-BD59-A6C34878D82A}">
                    <a16:rowId xmlns:a16="http://schemas.microsoft.com/office/drawing/2014/main" val="4224271363"/>
                  </a:ext>
                </a:extLst>
              </a:tr>
            </a:tbl>
          </a:graphicData>
        </a:graphic>
      </p:graphicFrame>
      <p:pic>
        <p:nvPicPr>
          <p:cNvPr id="6" name="Imagen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47315" y="1890583"/>
            <a:ext cx="773934" cy="746778"/>
          </a:xfrm>
          <a:prstGeom prst="rect">
            <a:avLst/>
          </a:prstGeom>
        </p:spPr>
      </p:pic>
    </p:spTree>
    <p:extLst>
      <p:ext uri="{BB962C8B-B14F-4D97-AF65-F5344CB8AC3E}">
        <p14:creationId xmlns:p14="http://schemas.microsoft.com/office/powerpoint/2010/main" val="2639716271"/>
      </p:ext>
    </p:extLst>
  </p:cSld>
  <p:clrMapOvr>
    <a:masterClrMapping/>
  </p:clrMapOvr>
  <p:transition spd="slow">
    <p:comb/>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Google Shape;204;p21">
            <a:extLst>
              <a:ext uri="{FF2B5EF4-FFF2-40B4-BE49-F238E27FC236}">
                <a16:creationId xmlns:a16="http://schemas.microsoft.com/office/drawing/2014/main" id="{DD305A2A-BB09-46AA-8FF5-24619180CF1E}"/>
              </a:ext>
            </a:extLst>
          </p:cNvPr>
          <p:cNvSpPr/>
          <p:nvPr/>
        </p:nvSpPr>
        <p:spPr>
          <a:xfrm>
            <a:off x="-364881" y="684450"/>
            <a:ext cx="9873761" cy="610883"/>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3200"/>
              <a:buFont typeface="Arial"/>
              <a:buNone/>
            </a:pPr>
            <a:r>
              <a:rPr lang="es-ES" sz="3600" b="1" dirty="0">
                <a:solidFill>
                  <a:schemeClr val="lt1"/>
                </a:solidFill>
                <a:effectLst>
                  <a:glow rad="101600">
                    <a:srgbClr val="002060">
                      <a:alpha val="60000"/>
                    </a:srgbClr>
                  </a:glow>
                </a:effectLst>
                <a:latin typeface="Arial Rounded MT Bold" panose="020F0704030504030204" pitchFamily="34" charset="0"/>
                <a:ea typeface="Calibri"/>
              </a:rPr>
              <a:t>REQUERIMIENTOS NO FUNCIONALES</a:t>
            </a:r>
            <a:endParaRPr sz="3600" b="1" i="0" u="none" strike="noStrike" cap="none" dirty="0">
              <a:solidFill>
                <a:schemeClr val="lt1"/>
              </a:solidFill>
              <a:effectLst>
                <a:glow rad="101600">
                  <a:srgbClr val="002060">
                    <a:alpha val="60000"/>
                  </a:srgbClr>
                </a:glow>
              </a:effectLst>
              <a:latin typeface="Arial Rounded MT Bold" panose="020F0704030504030204" pitchFamily="34" charset="0"/>
              <a:ea typeface="Calibri"/>
              <a:cs typeface="Calibri"/>
              <a:sym typeface="Calibri"/>
            </a:endParaRPr>
          </a:p>
        </p:txBody>
      </p:sp>
      <p:graphicFrame>
        <p:nvGraphicFramePr>
          <p:cNvPr id="10" name="Tabla 9">
            <a:extLst>
              <a:ext uri="{FF2B5EF4-FFF2-40B4-BE49-F238E27FC236}">
                <a16:creationId xmlns:a16="http://schemas.microsoft.com/office/drawing/2014/main" id="{1F95A91D-28F7-430E-8444-D4D8B22FDC97}"/>
              </a:ext>
            </a:extLst>
          </p:cNvPr>
          <p:cNvGraphicFramePr>
            <a:graphicFrameLocks noGrp="1"/>
          </p:cNvGraphicFramePr>
          <p:nvPr>
            <p:extLst>
              <p:ext uri="{D42A27DB-BD31-4B8C-83A1-F6EECF244321}">
                <p14:modId xmlns:p14="http://schemas.microsoft.com/office/powerpoint/2010/main" val="1842326503"/>
              </p:ext>
            </p:extLst>
          </p:nvPr>
        </p:nvGraphicFramePr>
        <p:xfrm>
          <a:off x="548641" y="2954745"/>
          <a:ext cx="8103866" cy="3268050"/>
        </p:xfrm>
        <a:graphic>
          <a:graphicData uri="http://schemas.openxmlformats.org/drawingml/2006/table">
            <a:tbl>
              <a:tblPr firstRow="1" firstCol="1" bandRow="1">
                <a:tableStyleId>{7DF18680-E054-41AD-8BC1-D1AEF772440D}</a:tableStyleId>
              </a:tblPr>
              <a:tblGrid>
                <a:gridCol w="1828600">
                  <a:extLst>
                    <a:ext uri="{9D8B030D-6E8A-4147-A177-3AD203B41FA5}">
                      <a16:colId xmlns:a16="http://schemas.microsoft.com/office/drawing/2014/main" val="3265555264"/>
                    </a:ext>
                  </a:extLst>
                </a:gridCol>
                <a:gridCol w="6275266">
                  <a:extLst>
                    <a:ext uri="{9D8B030D-6E8A-4147-A177-3AD203B41FA5}">
                      <a16:colId xmlns:a16="http://schemas.microsoft.com/office/drawing/2014/main" val="2843963975"/>
                    </a:ext>
                  </a:extLst>
                </a:gridCol>
              </a:tblGrid>
              <a:tr h="604499">
                <a:tc>
                  <a:txBody>
                    <a:bodyPr/>
                    <a:lstStyle/>
                    <a:p>
                      <a:pPr algn="just">
                        <a:lnSpc>
                          <a:spcPct val="100000"/>
                        </a:lnSpc>
                        <a:spcAft>
                          <a:spcPts val="0"/>
                        </a:spcAft>
                      </a:pPr>
                      <a:r>
                        <a:rPr lang="es-ES_tradnl" sz="1600" kern="1200" dirty="0">
                          <a:effectLst/>
                        </a:rPr>
                        <a:t>Identificación del requerimiento: </a:t>
                      </a:r>
                      <a:endParaRPr lang="es-CO" sz="1600" dirty="0">
                        <a:effectLst/>
                        <a:latin typeface="Arial Rounded MT Bold" panose="020F07040305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just">
                        <a:lnSpc>
                          <a:spcPct val="100000"/>
                        </a:lnSpc>
                        <a:spcAft>
                          <a:spcPts val="0"/>
                        </a:spcAft>
                      </a:pPr>
                      <a:r>
                        <a:rPr lang="es-ES_tradnl" sz="1600" dirty="0">
                          <a:effectLst/>
                        </a:rPr>
                        <a:t>RNF03</a:t>
                      </a:r>
                      <a:endParaRPr lang="es-CO" sz="1600" dirty="0">
                        <a:effectLst/>
                        <a:latin typeface="Arial Rounded MT Bold" panose="020F07040305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394810274"/>
                  </a:ext>
                </a:extLst>
              </a:tr>
              <a:tr h="617265">
                <a:tc>
                  <a:txBody>
                    <a:bodyPr/>
                    <a:lstStyle/>
                    <a:p>
                      <a:pPr algn="just">
                        <a:lnSpc>
                          <a:spcPct val="100000"/>
                        </a:lnSpc>
                        <a:spcAft>
                          <a:spcPts val="0"/>
                        </a:spcAft>
                      </a:pPr>
                      <a:r>
                        <a:rPr lang="es-ES_tradnl" sz="1600" kern="1200">
                          <a:effectLst/>
                        </a:rPr>
                        <a:t>Nombre del Requerimiento: </a:t>
                      </a:r>
                      <a:endParaRPr lang="es-CO" sz="1600">
                        <a:effectLst/>
                        <a:latin typeface="Arial Rounded MT Bold" panose="020F07040305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just">
                        <a:lnSpc>
                          <a:spcPct val="100000"/>
                        </a:lnSpc>
                        <a:spcAft>
                          <a:spcPts val="0"/>
                        </a:spcAft>
                      </a:pPr>
                      <a:r>
                        <a:rPr lang="es-ES_tradnl" sz="1600" b="1" dirty="0">
                          <a:solidFill>
                            <a:schemeClr val="tx1">
                              <a:lumMod val="65000"/>
                              <a:lumOff val="35000"/>
                            </a:schemeClr>
                          </a:solidFill>
                          <a:effectLst/>
                          <a:latin typeface="Arial Rounded MT Bold" panose="020F0704030504030204" pitchFamily="34" charset="0"/>
                        </a:rPr>
                        <a:t>Seguridad en la información</a:t>
                      </a:r>
                      <a:endParaRPr lang="es-CO" sz="1600" b="1" dirty="0">
                        <a:solidFill>
                          <a:schemeClr val="tx1">
                            <a:lumMod val="65000"/>
                            <a:lumOff val="35000"/>
                          </a:schemeClr>
                        </a:solidFill>
                        <a:effectLst/>
                        <a:latin typeface="Arial Rounded MT Bold" panose="020F07040305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730418186"/>
                  </a:ext>
                </a:extLst>
              </a:tr>
              <a:tr h="604499">
                <a:tc>
                  <a:txBody>
                    <a:bodyPr/>
                    <a:lstStyle/>
                    <a:p>
                      <a:pPr algn="just">
                        <a:lnSpc>
                          <a:spcPct val="100000"/>
                        </a:lnSpc>
                        <a:spcAft>
                          <a:spcPts val="0"/>
                        </a:spcAft>
                      </a:pPr>
                      <a:r>
                        <a:rPr lang="es-ES_tradnl" sz="1600" kern="1200" dirty="0">
                          <a:effectLst/>
                        </a:rPr>
                        <a:t>Características: </a:t>
                      </a:r>
                      <a:endParaRPr lang="es-CO" sz="1600" dirty="0">
                        <a:effectLst/>
                        <a:latin typeface="Arial Rounded MT Bold" panose="020F07040305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just">
                        <a:lnSpc>
                          <a:spcPct val="100000"/>
                        </a:lnSpc>
                        <a:spcAft>
                          <a:spcPts val="0"/>
                        </a:spcAft>
                      </a:pPr>
                      <a:r>
                        <a:rPr lang="es-ES_tradnl" sz="1600" dirty="0">
                          <a:solidFill>
                            <a:schemeClr val="tx1">
                              <a:lumMod val="65000"/>
                              <a:lumOff val="35000"/>
                            </a:schemeClr>
                          </a:solidFill>
                          <a:effectLst/>
                          <a:latin typeface="Arial Rounded MT Bold" panose="020F0704030504030204" pitchFamily="34" charset="0"/>
                        </a:rPr>
                        <a:t>El sistema garantiza a los usuarios una seguridad en cuanto a la información que se procede en sus funciones </a:t>
                      </a:r>
                      <a:endParaRPr lang="es-CO" sz="1600" dirty="0">
                        <a:solidFill>
                          <a:schemeClr val="tx1">
                            <a:lumMod val="65000"/>
                            <a:lumOff val="35000"/>
                          </a:schemeClr>
                        </a:solidFill>
                        <a:effectLst/>
                        <a:latin typeface="Arial Rounded MT Bold" panose="020F07040305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826165435"/>
                  </a:ext>
                </a:extLst>
              </a:tr>
              <a:tr h="865072">
                <a:tc>
                  <a:txBody>
                    <a:bodyPr/>
                    <a:lstStyle/>
                    <a:p>
                      <a:pPr algn="just">
                        <a:lnSpc>
                          <a:spcPct val="100000"/>
                        </a:lnSpc>
                        <a:spcAft>
                          <a:spcPts val="0"/>
                        </a:spcAft>
                      </a:pPr>
                      <a:r>
                        <a:rPr lang="es-ES_tradnl" sz="1600" kern="1200">
                          <a:effectLst/>
                        </a:rPr>
                        <a:t>Descripción del requerimiento: </a:t>
                      </a:r>
                      <a:endParaRPr lang="es-CO" sz="1600">
                        <a:effectLst/>
                        <a:latin typeface="Arial Rounded MT Bold" panose="020F07040305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just">
                        <a:lnSpc>
                          <a:spcPct val="100000"/>
                        </a:lnSpc>
                        <a:spcAft>
                          <a:spcPts val="800"/>
                        </a:spcAft>
                      </a:pPr>
                      <a:r>
                        <a:rPr lang="es-ES_tradnl" sz="1600" dirty="0">
                          <a:solidFill>
                            <a:schemeClr val="tx1">
                              <a:lumMod val="65000"/>
                              <a:lumOff val="35000"/>
                            </a:schemeClr>
                          </a:solidFill>
                          <a:effectLst/>
                          <a:latin typeface="Arial Rounded MT Bold" panose="020F0704030504030204" pitchFamily="34" charset="0"/>
                        </a:rPr>
                        <a:t>Garantizar la seguridad del sistema con respecto a la información y datos que se manejan tales sean cursos, matrículas, estudiantes, acudientes, padres…</a:t>
                      </a:r>
                      <a:endParaRPr lang="es-CO" sz="1400" dirty="0">
                        <a:solidFill>
                          <a:schemeClr val="tx1">
                            <a:lumMod val="65000"/>
                            <a:lumOff val="35000"/>
                          </a:schemeClr>
                        </a:solidFill>
                        <a:effectLst/>
                        <a:latin typeface="Arial Rounded MT Bold" panose="020F07040305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768353946"/>
                  </a:ext>
                </a:extLst>
              </a:tr>
              <a:tr h="576715">
                <a:tc gridSpan="2">
                  <a:txBody>
                    <a:bodyPr/>
                    <a:lstStyle/>
                    <a:p>
                      <a:pPr algn="just">
                        <a:lnSpc>
                          <a:spcPct val="100000"/>
                        </a:lnSpc>
                        <a:spcAft>
                          <a:spcPts val="0"/>
                        </a:spcAft>
                      </a:pPr>
                      <a:r>
                        <a:rPr lang="es-ES_tradnl" sz="1600" dirty="0">
                          <a:effectLst/>
                        </a:rPr>
                        <a:t>Prioridad del requerimiento:     </a:t>
                      </a:r>
                      <a:endParaRPr lang="es-CO" sz="1600" dirty="0">
                        <a:effectLst/>
                      </a:endParaRPr>
                    </a:p>
                    <a:p>
                      <a:pPr>
                        <a:lnSpc>
                          <a:spcPct val="100000"/>
                        </a:lnSpc>
                        <a:spcAft>
                          <a:spcPts val="800"/>
                        </a:spcAft>
                      </a:pPr>
                      <a:r>
                        <a:rPr lang="es-ES_tradnl" sz="1600" dirty="0">
                          <a:effectLst/>
                        </a:rPr>
                        <a:t>Alta	</a:t>
                      </a:r>
                      <a:endParaRPr lang="es-CO" sz="1400" dirty="0">
                        <a:effectLst/>
                        <a:latin typeface="Arial Rounded MT Bold" panose="020F0704030504030204" pitchFamily="34" charset="0"/>
                        <a:ea typeface="Times New Roman" panose="02020603050405020304" pitchFamily="18" charset="0"/>
                        <a:cs typeface="Times New Roman" panose="02020603050405020304" pitchFamily="18" charset="0"/>
                      </a:endParaRPr>
                    </a:p>
                  </a:txBody>
                  <a:tcPr marL="68580" marR="68580" marT="0" marB="0"/>
                </a:tc>
                <a:tc hMerge="1">
                  <a:txBody>
                    <a:bodyPr/>
                    <a:lstStyle/>
                    <a:p>
                      <a:endParaRPr lang="es-CO"/>
                    </a:p>
                  </a:txBody>
                  <a:tcPr/>
                </a:tc>
                <a:extLst>
                  <a:ext uri="{0D108BD9-81ED-4DB2-BD59-A6C34878D82A}">
                    <a16:rowId xmlns:a16="http://schemas.microsoft.com/office/drawing/2014/main" val="2397556717"/>
                  </a:ext>
                </a:extLst>
              </a:tr>
            </a:tbl>
          </a:graphicData>
        </a:graphic>
      </p:graphicFrame>
      <p:pic>
        <p:nvPicPr>
          <p:cNvPr id="6" name="Imagen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47315" y="1890583"/>
            <a:ext cx="773934" cy="746778"/>
          </a:xfrm>
          <a:prstGeom prst="rect">
            <a:avLst/>
          </a:prstGeom>
        </p:spPr>
      </p:pic>
    </p:spTree>
    <p:extLst>
      <p:ext uri="{BB962C8B-B14F-4D97-AF65-F5344CB8AC3E}">
        <p14:creationId xmlns:p14="http://schemas.microsoft.com/office/powerpoint/2010/main" val="230819915"/>
      </p:ext>
    </p:extLst>
  </p:cSld>
  <p:clrMapOvr>
    <a:masterClrMapping/>
  </p:clrMapOvr>
  <p:transition spd="slow">
    <p:comb/>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Google Shape;204;p21">
            <a:extLst>
              <a:ext uri="{FF2B5EF4-FFF2-40B4-BE49-F238E27FC236}">
                <a16:creationId xmlns:a16="http://schemas.microsoft.com/office/drawing/2014/main" id="{DD305A2A-BB09-46AA-8FF5-24619180CF1E}"/>
              </a:ext>
            </a:extLst>
          </p:cNvPr>
          <p:cNvSpPr/>
          <p:nvPr/>
        </p:nvSpPr>
        <p:spPr>
          <a:xfrm>
            <a:off x="-364881" y="684450"/>
            <a:ext cx="9873761" cy="610883"/>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3200"/>
              <a:buFont typeface="Arial"/>
              <a:buNone/>
            </a:pPr>
            <a:r>
              <a:rPr lang="es-ES" sz="3600" b="1" dirty="0">
                <a:solidFill>
                  <a:schemeClr val="lt1"/>
                </a:solidFill>
                <a:effectLst>
                  <a:glow rad="101600">
                    <a:srgbClr val="002060">
                      <a:alpha val="60000"/>
                    </a:srgbClr>
                  </a:glow>
                </a:effectLst>
                <a:latin typeface="Arial Rounded MT Bold" panose="020F0704030504030204" pitchFamily="34" charset="0"/>
                <a:ea typeface="Calibri"/>
              </a:rPr>
              <a:t>REQUERIMIENTOS NO FUNCIONALES</a:t>
            </a:r>
            <a:endParaRPr sz="3600" b="1" i="0" u="none" strike="noStrike" cap="none" dirty="0">
              <a:solidFill>
                <a:schemeClr val="lt1"/>
              </a:solidFill>
              <a:effectLst>
                <a:glow rad="101600">
                  <a:srgbClr val="002060">
                    <a:alpha val="60000"/>
                  </a:srgbClr>
                </a:glow>
              </a:effectLst>
              <a:latin typeface="Arial Rounded MT Bold" panose="020F0704030504030204" pitchFamily="34" charset="0"/>
              <a:ea typeface="Calibri"/>
              <a:cs typeface="Calibri"/>
              <a:sym typeface="Calibri"/>
            </a:endParaRPr>
          </a:p>
        </p:txBody>
      </p:sp>
      <p:graphicFrame>
        <p:nvGraphicFramePr>
          <p:cNvPr id="2" name="Tabla 1">
            <a:extLst>
              <a:ext uri="{FF2B5EF4-FFF2-40B4-BE49-F238E27FC236}">
                <a16:creationId xmlns:a16="http://schemas.microsoft.com/office/drawing/2014/main" id="{10E2B723-FE0E-4380-8C5F-EFB0881729CB}"/>
              </a:ext>
            </a:extLst>
          </p:cNvPr>
          <p:cNvGraphicFramePr>
            <a:graphicFrameLocks noGrp="1"/>
          </p:cNvGraphicFramePr>
          <p:nvPr>
            <p:extLst>
              <p:ext uri="{D42A27DB-BD31-4B8C-83A1-F6EECF244321}">
                <p14:modId xmlns:p14="http://schemas.microsoft.com/office/powerpoint/2010/main" val="3730784615"/>
              </p:ext>
            </p:extLst>
          </p:nvPr>
        </p:nvGraphicFramePr>
        <p:xfrm>
          <a:off x="548641" y="2942827"/>
          <a:ext cx="8103866" cy="3279966"/>
        </p:xfrm>
        <a:graphic>
          <a:graphicData uri="http://schemas.openxmlformats.org/drawingml/2006/table">
            <a:tbl>
              <a:tblPr firstRow="1" firstCol="1" bandRow="1">
                <a:tableStyleId>{7DF18680-E054-41AD-8BC1-D1AEF772440D}</a:tableStyleId>
              </a:tblPr>
              <a:tblGrid>
                <a:gridCol w="1828702">
                  <a:extLst>
                    <a:ext uri="{9D8B030D-6E8A-4147-A177-3AD203B41FA5}">
                      <a16:colId xmlns:a16="http://schemas.microsoft.com/office/drawing/2014/main" val="1703746349"/>
                    </a:ext>
                  </a:extLst>
                </a:gridCol>
                <a:gridCol w="6275164">
                  <a:extLst>
                    <a:ext uri="{9D8B030D-6E8A-4147-A177-3AD203B41FA5}">
                      <a16:colId xmlns:a16="http://schemas.microsoft.com/office/drawing/2014/main" val="1141124961"/>
                    </a:ext>
                  </a:extLst>
                </a:gridCol>
              </a:tblGrid>
              <a:tr h="773740">
                <a:tc>
                  <a:txBody>
                    <a:bodyPr/>
                    <a:lstStyle/>
                    <a:p>
                      <a:pPr algn="just">
                        <a:lnSpc>
                          <a:spcPct val="100000"/>
                        </a:lnSpc>
                        <a:spcAft>
                          <a:spcPts val="0"/>
                        </a:spcAft>
                      </a:pPr>
                      <a:r>
                        <a:rPr lang="es-ES_tradnl" sz="1600" kern="1200" dirty="0">
                          <a:effectLst/>
                        </a:rPr>
                        <a:t>Identificación del requerimiento: </a:t>
                      </a:r>
                      <a:endParaRPr lang="es-CO" sz="1600" dirty="0">
                        <a:effectLst/>
                        <a:latin typeface="Arial Rounded MT Bold" panose="020F07040305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just">
                        <a:lnSpc>
                          <a:spcPct val="100000"/>
                        </a:lnSpc>
                        <a:spcAft>
                          <a:spcPts val="0"/>
                        </a:spcAft>
                      </a:pPr>
                      <a:r>
                        <a:rPr lang="es-ES_tradnl" sz="1600">
                          <a:effectLst/>
                        </a:rPr>
                        <a:t>RNF04</a:t>
                      </a:r>
                      <a:endParaRPr lang="es-CO" sz="1600">
                        <a:effectLst/>
                        <a:latin typeface="Arial Rounded MT Bold" panose="020F07040305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063462926"/>
                  </a:ext>
                </a:extLst>
              </a:tr>
              <a:tr h="532388">
                <a:tc>
                  <a:txBody>
                    <a:bodyPr/>
                    <a:lstStyle/>
                    <a:p>
                      <a:pPr algn="just">
                        <a:lnSpc>
                          <a:spcPct val="100000"/>
                        </a:lnSpc>
                        <a:spcAft>
                          <a:spcPts val="0"/>
                        </a:spcAft>
                      </a:pPr>
                      <a:r>
                        <a:rPr lang="es-ES_tradnl" sz="1600" kern="1200">
                          <a:effectLst/>
                        </a:rPr>
                        <a:t>Nombre del Requerimiento: </a:t>
                      </a:r>
                      <a:endParaRPr lang="es-CO" sz="1600">
                        <a:effectLst/>
                        <a:latin typeface="Arial Rounded MT Bold" panose="020F07040305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just">
                        <a:lnSpc>
                          <a:spcPct val="100000"/>
                        </a:lnSpc>
                        <a:spcAft>
                          <a:spcPts val="0"/>
                        </a:spcAft>
                      </a:pPr>
                      <a:r>
                        <a:rPr lang="es-ES_tradnl" sz="1600" b="1" dirty="0">
                          <a:solidFill>
                            <a:schemeClr val="tx1">
                              <a:lumMod val="65000"/>
                              <a:lumOff val="35000"/>
                            </a:schemeClr>
                          </a:solidFill>
                          <a:effectLst/>
                          <a:latin typeface="Arial Rounded MT Bold" panose="020F0704030504030204" pitchFamily="34" charset="0"/>
                        </a:rPr>
                        <a:t>Eficiencia</a:t>
                      </a:r>
                      <a:r>
                        <a:rPr lang="es-ES_tradnl" sz="1600" dirty="0">
                          <a:solidFill>
                            <a:schemeClr val="tx1">
                              <a:lumMod val="65000"/>
                              <a:lumOff val="35000"/>
                            </a:schemeClr>
                          </a:solidFill>
                          <a:effectLst/>
                          <a:latin typeface="Arial Rounded MT Bold" panose="020F0704030504030204" pitchFamily="34" charset="0"/>
                        </a:rPr>
                        <a:t> </a:t>
                      </a:r>
                      <a:endParaRPr lang="es-CO" sz="1600" dirty="0">
                        <a:solidFill>
                          <a:schemeClr val="tx1">
                            <a:lumMod val="65000"/>
                            <a:lumOff val="35000"/>
                          </a:schemeClr>
                        </a:solidFill>
                        <a:effectLst/>
                        <a:latin typeface="Arial Rounded MT Bold" panose="020F07040305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873517997"/>
                  </a:ext>
                </a:extLst>
              </a:tr>
              <a:tr h="773740">
                <a:tc>
                  <a:txBody>
                    <a:bodyPr/>
                    <a:lstStyle/>
                    <a:p>
                      <a:pPr algn="just">
                        <a:lnSpc>
                          <a:spcPct val="100000"/>
                        </a:lnSpc>
                        <a:spcAft>
                          <a:spcPts val="0"/>
                        </a:spcAft>
                      </a:pPr>
                      <a:r>
                        <a:rPr lang="es-ES_tradnl" sz="1600" kern="1200">
                          <a:effectLst/>
                        </a:rPr>
                        <a:t>Características: </a:t>
                      </a:r>
                      <a:endParaRPr lang="es-CO" sz="1600">
                        <a:effectLst/>
                        <a:latin typeface="Arial Rounded MT Bold" panose="020F07040305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just">
                        <a:lnSpc>
                          <a:spcPct val="100000"/>
                        </a:lnSpc>
                        <a:spcAft>
                          <a:spcPts val="0"/>
                        </a:spcAft>
                      </a:pPr>
                      <a:r>
                        <a:rPr lang="es-ES_tradnl" sz="1600" dirty="0">
                          <a:solidFill>
                            <a:schemeClr val="tx1">
                              <a:lumMod val="65000"/>
                              <a:lumOff val="35000"/>
                            </a:schemeClr>
                          </a:solidFill>
                          <a:effectLst/>
                          <a:latin typeface="Arial Rounded MT Bold" panose="020F0704030504030204" pitchFamily="34" charset="0"/>
                        </a:rPr>
                        <a:t>El sistema dispone de un correcto funcionamiento continuo y óptimo para el uso de usuarios y para cumplir adecuadamente una función en específico.</a:t>
                      </a:r>
                      <a:endParaRPr lang="es-CO" sz="1600" dirty="0">
                        <a:solidFill>
                          <a:schemeClr val="tx1">
                            <a:lumMod val="65000"/>
                            <a:lumOff val="35000"/>
                          </a:schemeClr>
                        </a:solidFill>
                        <a:effectLst/>
                        <a:latin typeface="Arial Rounded MT Bold" panose="020F07040305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223755903"/>
                  </a:ext>
                </a:extLst>
              </a:tr>
              <a:tr h="623291">
                <a:tc>
                  <a:txBody>
                    <a:bodyPr/>
                    <a:lstStyle/>
                    <a:p>
                      <a:pPr algn="just">
                        <a:lnSpc>
                          <a:spcPct val="100000"/>
                        </a:lnSpc>
                        <a:spcAft>
                          <a:spcPts val="0"/>
                        </a:spcAft>
                      </a:pPr>
                      <a:r>
                        <a:rPr lang="es-ES_tradnl" sz="1600" kern="1200">
                          <a:effectLst/>
                        </a:rPr>
                        <a:t>Descripción del requerimiento: </a:t>
                      </a:r>
                      <a:endParaRPr lang="es-CO" sz="1600">
                        <a:effectLst/>
                        <a:latin typeface="Arial Rounded MT Bold" panose="020F07040305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just">
                        <a:lnSpc>
                          <a:spcPct val="100000"/>
                        </a:lnSpc>
                        <a:spcAft>
                          <a:spcPts val="800"/>
                        </a:spcAft>
                      </a:pPr>
                      <a:r>
                        <a:rPr lang="es-ES_tradnl" sz="1600" dirty="0">
                          <a:solidFill>
                            <a:schemeClr val="tx1">
                              <a:lumMod val="65000"/>
                              <a:lumOff val="35000"/>
                            </a:schemeClr>
                          </a:solidFill>
                          <a:effectLst/>
                          <a:latin typeface="Arial Rounded MT Bold" panose="020F0704030504030204" pitchFamily="34" charset="0"/>
                        </a:rPr>
                        <a:t>Proporcionar atención a los usuarios con ayudas de uso</a:t>
                      </a:r>
                      <a:endParaRPr lang="es-CO" sz="1600" dirty="0">
                        <a:solidFill>
                          <a:schemeClr val="tx1">
                            <a:lumMod val="65000"/>
                            <a:lumOff val="35000"/>
                          </a:schemeClr>
                        </a:solidFill>
                        <a:effectLst/>
                        <a:latin typeface="Arial Rounded MT Bold" panose="020F0704030504030204" pitchFamily="34" charset="0"/>
                      </a:endParaRPr>
                    </a:p>
                    <a:p>
                      <a:pPr algn="just">
                        <a:lnSpc>
                          <a:spcPct val="100000"/>
                        </a:lnSpc>
                        <a:spcAft>
                          <a:spcPts val="800"/>
                        </a:spcAft>
                      </a:pPr>
                      <a:r>
                        <a:rPr lang="es-ES_tradnl" sz="1600" dirty="0">
                          <a:solidFill>
                            <a:schemeClr val="tx1">
                              <a:lumMod val="65000"/>
                              <a:lumOff val="35000"/>
                            </a:schemeClr>
                          </a:solidFill>
                          <a:effectLst/>
                          <a:latin typeface="Arial Rounded MT Bold" panose="020F0704030504030204" pitchFamily="34" charset="0"/>
                        </a:rPr>
                        <a:t>Manejo en específico de las funciones del establecimiento.</a:t>
                      </a:r>
                      <a:endParaRPr lang="es-CO" sz="1600" dirty="0">
                        <a:solidFill>
                          <a:schemeClr val="tx1">
                            <a:lumMod val="65000"/>
                            <a:lumOff val="35000"/>
                          </a:schemeClr>
                        </a:solidFill>
                        <a:effectLst/>
                        <a:latin typeface="Arial Rounded MT Bold" panose="020F07040305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203983012"/>
                  </a:ext>
                </a:extLst>
              </a:tr>
              <a:tr h="576807">
                <a:tc gridSpan="2">
                  <a:txBody>
                    <a:bodyPr/>
                    <a:lstStyle/>
                    <a:p>
                      <a:pPr algn="just">
                        <a:lnSpc>
                          <a:spcPct val="100000"/>
                        </a:lnSpc>
                        <a:spcAft>
                          <a:spcPts val="0"/>
                        </a:spcAft>
                      </a:pPr>
                      <a:r>
                        <a:rPr lang="es-ES_tradnl" sz="1600" dirty="0">
                          <a:effectLst/>
                        </a:rPr>
                        <a:t>Prioridad del requerimiento:     </a:t>
                      </a:r>
                      <a:endParaRPr lang="es-CO" sz="1600" dirty="0">
                        <a:effectLst/>
                      </a:endParaRPr>
                    </a:p>
                    <a:p>
                      <a:pPr>
                        <a:lnSpc>
                          <a:spcPct val="100000"/>
                        </a:lnSpc>
                        <a:spcAft>
                          <a:spcPts val="800"/>
                        </a:spcAft>
                      </a:pPr>
                      <a:r>
                        <a:rPr lang="es-ES_tradnl" sz="1600" dirty="0">
                          <a:effectLst/>
                        </a:rPr>
                        <a:t>Alta	</a:t>
                      </a:r>
                      <a:endParaRPr lang="es-CO" sz="1600" dirty="0">
                        <a:effectLst/>
                        <a:latin typeface="Arial Rounded MT Bold" panose="020F0704030504030204" pitchFamily="34" charset="0"/>
                        <a:ea typeface="Times New Roman" panose="02020603050405020304" pitchFamily="18" charset="0"/>
                        <a:cs typeface="Times New Roman" panose="02020603050405020304" pitchFamily="18" charset="0"/>
                      </a:endParaRPr>
                    </a:p>
                  </a:txBody>
                  <a:tcPr marL="68580" marR="68580" marT="0" marB="0"/>
                </a:tc>
                <a:tc hMerge="1">
                  <a:txBody>
                    <a:bodyPr/>
                    <a:lstStyle/>
                    <a:p>
                      <a:endParaRPr lang="es-CO"/>
                    </a:p>
                  </a:txBody>
                  <a:tcPr/>
                </a:tc>
                <a:extLst>
                  <a:ext uri="{0D108BD9-81ED-4DB2-BD59-A6C34878D82A}">
                    <a16:rowId xmlns:a16="http://schemas.microsoft.com/office/drawing/2014/main" val="3070791250"/>
                  </a:ext>
                </a:extLst>
              </a:tr>
            </a:tbl>
          </a:graphicData>
        </a:graphic>
      </p:graphicFrame>
      <p:pic>
        <p:nvPicPr>
          <p:cNvPr id="6" name="Imagen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47315" y="1890583"/>
            <a:ext cx="773934" cy="746778"/>
          </a:xfrm>
          <a:prstGeom prst="rect">
            <a:avLst/>
          </a:prstGeom>
        </p:spPr>
      </p:pic>
    </p:spTree>
    <p:extLst>
      <p:ext uri="{BB962C8B-B14F-4D97-AF65-F5344CB8AC3E}">
        <p14:creationId xmlns:p14="http://schemas.microsoft.com/office/powerpoint/2010/main" val="2989800918"/>
      </p:ext>
    </p:extLst>
  </p:cSld>
  <p:clrMapOvr>
    <a:masterClrMapping/>
  </p:clrMapOvr>
  <p:transition spd="slow">
    <p:comb/>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Google Shape;204;p21">
            <a:extLst>
              <a:ext uri="{FF2B5EF4-FFF2-40B4-BE49-F238E27FC236}">
                <a16:creationId xmlns:a16="http://schemas.microsoft.com/office/drawing/2014/main" id="{DD305A2A-BB09-46AA-8FF5-24619180CF1E}"/>
              </a:ext>
            </a:extLst>
          </p:cNvPr>
          <p:cNvSpPr/>
          <p:nvPr/>
        </p:nvSpPr>
        <p:spPr>
          <a:xfrm>
            <a:off x="-364881" y="684450"/>
            <a:ext cx="9873761" cy="610883"/>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3200"/>
              <a:buFont typeface="Arial"/>
              <a:buNone/>
            </a:pPr>
            <a:r>
              <a:rPr lang="es-ES" sz="3600" b="1" dirty="0">
                <a:solidFill>
                  <a:schemeClr val="lt1"/>
                </a:solidFill>
                <a:effectLst>
                  <a:glow rad="101600">
                    <a:srgbClr val="002060">
                      <a:alpha val="60000"/>
                    </a:srgbClr>
                  </a:glow>
                </a:effectLst>
                <a:latin typeface="Arial Rounded MT Bold" panose="020F0704030504030204" pitchFamily="34" charset="0"/>
                <a:ea typeface="Calibri"/>
              </a:rPr>
              <a:t>REQUERIMIENTOS NO FUNCIONALES</a:t>
            </a:r>
            <a:endParaRPr sz="3600" b="1" i="0" u="none" strike="noStrike" cap="none" dirty="0">
              <a:solidFill>
                <a:schemeClr val="lt1"/>
              </a:solidFill>
              <a:effectLst>
                <a:glow rad="101600">
                  <a:srgbClr val="002060">
                    <a:alpha val="60000"/>
                  </a:srgbClr>
                </a:glow>
              </a:effectLst>
              <a:latin typeface="Arial Rounded MT Bold" panose="020F0704030504030204" pitchFamily="34" charset="0"/>
              <a:ea typeface="Calibri"/>
              <a:cs typeface="Calibri"/>
              <a:sym typeface="Calibri"/>
            </a:endParaRPr>
          </a:p>
        </p:txBody>
      </p:sp>
      <p:graphicFrame>
        <p:nvGraphicFramePr>
          <p:cNvPr id="4" name="Tabla 3">
            <a:extLst>
              <a:ext uri="{FF2B5EF4-FFF2-40B4-BE49-F238E27FC236}">
                <a16:creationId xmlns:a16="http://schemas.microsoft.com/office/drawing/2014/main" id="{31B7AF3C-932D-4487-A148-585B0E81B908}"/>
              </a:ext>
            </a:extLst>
          </p:cNvPr>
          <p:cNvGraphicFramePr>
            <a:graphicFrameLocks noGrp="1"/>
          </p:cNvGraphicFramePr>
          <p:nvPr>
            <p:extLst>
              <p:ext uri="{D42A27DB-BD31-4B8C-83A1-F6EECF244321}">
                <p14:modId xmlns:p14="http://schemas.microsoft.com/office/powerpoint/2010/main" val="1201912721"/>
              </p:ext>
            </p:extLst>
          </p:nvPr>
        </p:nvGraphicFramePr>
        <p:xfrm>
          <a:off x="468873" y="2860120"/>
          <a:ext cx="8206252" cy="3313430"/>
        </p:xfrm>
        <a:graphic>
          <a:graphicData uri="http://schemas.openxmlformats.org/drawingml/2006/table">
            <a:tbl>
              <a:tblPr firstRow="1" firstCol="1" bandRow="1">
                <a:tableStyleId>{7DF18680-E054-41AD-8BC1-D1AEF772440D}</a:tableStyleId>
              </a:tblPr>
              <a:tblGrid>
                <a:gridCol w="1851950">
                  <a:extLst>
                    <a:ext uri="{9D8B030D-6E8A-4147-A177-3AD203B41FA5}">
                      <a16:colId xmlns:a16="http://schemas.microsoft.com/office/drawing/2014/main" val="4001341854"/>
                    </a:ext>
                  </a:extLst>
                </a:gridCol>
                <a:gridCol w="6354302">
                  <a:extLst>
                    <a:ext uri="{9D8B030D-6E8A-4147-A177-3AD203B41FA5}">
                      <a16:colId xmlns:a16="http://schemas.microsoft.com/office/drawing/2014/main" val="1060999741"/>
                    </a:ext>
                  </a:extLst>
                </a:gridCol>
              </a:tblGrid>
              <a:tr h="549275">
                <a:tc>
                  <a:txBody>
                    <a:bodyPr/>
                    <a:lstStyle/>
                    <a:p>
                      <a:pPr algn="just">
                        <a:lnSpc>
                          <a:spcPct val="100000"/>
                        </a:lnSpc>
                        <a:spcAft>
                          <a:spcPts val="0"/>
                        </a:spcAft>
                      </a:pPr>
                      <a:r>
                        <a:rPr lang="es-ES_tradnl" sz="1600" kern="1200">
                          <a:effectLst/>
                          <a:latin typeface="Arial Rounded MT Bold" panose="020F0704030504030204" pitchFamily="34" charset="0"/>
                        </a:rPr>
                        <a:t>Identificación del requerimiento: </a:t>
                      </a:r>
                      <a:endParaRPr lang="es-CO" sz="1600">
                        <a:effectLst/>
                        <a:latin typeface="Arial Rounded MT Bold" panose="020F07040305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just">
                        <a:lnSpc>
                          <a:spcPct val="100000"/>
                        </a:lnSpc>
                        <a:spcAft>
                          <a:spcPts val="0"/>
                        </a:spcAft>
                      </a:pPr>
                      <a:r>
                        <a:rPr lang="es-ES_tradnl" sz="1600" dirty="0">
                          <a:effectLst/>
                          <a:latin typeface="Arial Rounded MT Bold" panose="020F0704030504030204" pitchFamily="34" charset="0"/>
                        </a:rPr>
                        <a:t>RNF05</a:t>
                      </a:r>
                      <a:endParaRPr lang="es-CO" sz="1600" dirty="0">
                        <a:effectLst/>
                        <a:latin typeface="Arial Rounded MT Bold" panose="020F07040305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320296257"/>
                  </a:ext>
                </a:extLst>
              </a:tr>
              <a:tr h="561340">
                <a:tc>
                  <a:txBody>
                    <a:bodyPr/>
                    <a:lstStyle/>
                    <a:p>
                      <a:pPr algn="just">
                        <a:lnSpc>
                          <a:spcPct val="100000"/>
                        </a:lnSpc>
                        <a:spcAft>
                          <a:spcPts val="0"/>
                        </a:spcAft>
                      </a:pPr>
                      <a:r>
                        <a:rPr lang="es-ES_tradnl" sz="1600" kern="1200">
                          <a:effectLst/>
                          <a:latin typeface="Arial Rounded MT Bold" panose="020F0704030504030204" pitchFamily="34" charset="0"/>
                        </a:rPr>
                        <a:t>Nombre del Requerimiento: </a:t>
                      </a:r>
                      <a:endParaRPr lang="es-CO" sz="1600">
                        <a:effectLst/>
                        <a:latin typeface="Arial Rounded MT Bold" panose="020F07040305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just">
                        <a:lnSpc>
                          <a:spcPct val="100000"/>
                        </a:lnSpc>
                        <a:spcAft>
                          <a:spcPts val="0"/>
                        </a:spcAft>
                      </a:pPr>
                      <a:r>
                        <a:rPr lang="es-ES_tradnl" sz="1600" b="1" dirty="0">
                          <a:solidFill>
                            <a:schemeClr val="tx1">
                              <a:lumMod val="65000"/>
                              <a:lumOff val="35000"/>
                            </a:schemeClr>
                          </a:solidFill>
                          <a:effectLst/>
                          <a:latin typeface="Arial Rounded MT Bold" panose="020F0704030504030204" pitchFamily="34" charset="0"/>
                        </a:rPr>
                        <a:t>Rendimiento </a:t>
                      </a:r>
                      <a:endParaRPr lang="es-CO" sz="1600" b="1" dirty="0">
                        <a:solidFill>
                          <a:schemeClr val="tx1">
                            <a:lumMod val="65000"/>
                            <a:lumOff val="35000"/>
                          </a:schemeClr>
                        </a:solidFill>
                        <a:effectLst/>
                        <a:latin typeface="Arial Rounded MT Bold" panose="020F07040305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234906234"/>
                  </a:ext>
                </a:extLst>
              </a:tr>
              <a:tr h="759460">
                <a:tc>
                  <a:txBody>
                    <a:bodyPr/>
                    <a:lstStyle/>
                    <a:p>
                      <a:pPr algn="just">
                        <a:lnSpc>
                          <a:spcPct val="100000"/>
                        </a:lnSpc>
                        <a:spcAft>
                          <a:spcPts val="0"/>
                        </a:spcAft>
                      </a:pPr>
                      <a:r>
                        <a:rPr lang="es-ES_tradnl" sz="1600" kern="1200">
                          <a:effectLst/>
                          <a:latin typeface="Arial Rounded MT Bold" panose="020F0704030504030204" pitchFamily="34" charset="0"/>
                        </a:rPr>
                        <a:t>Características: </a:t>
                      </a:r>
                      <a:endParaRPr lang="es-CO" sz="1600">
                        <a:effectLst/>
                        <a:latin typeface="Arial Rounded MT Bold" panose="020F07040305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just">
                        <a:lnSpc>
                          <a:spcPct val="100000"/>
                        </a:lnSpc>
                        <a:spcAft>
                          <a:spcPts val="0"/>
                        </a:spcAft>
                      </a:pPr>
                      <a:r>
                        <a:rPr lang="es-ES_tradnl" sz="1600" dirty="0">
                          <a:solidFill>
                            <a:schemeClr val="tx1">
                              <a:lumMod val="65000"/>
                              <a:lumOff val="35000"/>
                            </a:schemeClr>
                          </a:solidFill>
                          <a:effectLst/>
                          <a:latin typeface="Arial Rounded MT Bold" panose="020F0704030504030204" pitchFamily="34" charset="0"/>
                        </a:rPr>
                        <a:t>El sistema dispone de un correcto funcionamiento continuo y óptimo para el uso de los usuarios además de un soporte para el manejo de gran cantidad de información durante su proceso.  </a:t>
                      </a:r>
                      <a:endParaRPr lang="es-CO" sz="1600" dirty="0">
                        <a:solidFill>
                          <a:schemeClr val="tx1">
                            <a:lumMod val="65000"/>
                            <a:lumOff val="35000"/>
                          </a:schemeClr>
                        </a:solidFill>
                        <a:effectLst/>
                        <a:latin typeface="Arial Rounded MT Bold" panose="020F07040305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293669839"/>
                  </a:ext>
                </a:extLst>
              </a:tr>
              <a:tr h="619125">
                <a:tc>
                  <a:txBody>
                    <a:bodyPr/>
                    <a:lstStyle/>
                    <a:p>
                      <a:pPr algn="just">
                        <a:lnSpc>
                          <a:spcPct val="100000"/>
                        </a:lnSpc>
                        <a:spcAft>
                          <a:spcPts val="0"/>
                        </a:spcAft>
                      </a:pPr>
                      <a:r>
                        <a:rPr lang="es-ES_tradnl" sz="1600" kern="1200">
                          <a:effectLst/>
                          <a:latin typeface="Arial Rounded MT Bold" panose="020F0704030504030204" pitchFamily="34" charset="0"/>
                        </a:rPr>
                        <a:t>Descripción del requerimiento: </a:t>
                      </a:r>
                      <a:endParaRPr lang="es-CO" sz="1600">
                        <a:effectLst/>
                        <a:latin typeface="Arial Rounded MT Bold" panose="020F07040305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just">
                        <a:lnSpc>
                          <a:spcPct val="100000"/>
                        </a:lnSpc>
                        <a:spcAft>
                          <a:spcPts val="800"/>
                        </a:spcAft>
                      </a:pPr>
                      <a:r>
                        <a:rPr lang="es-ES_tradnl" sz="1600" dirty="0">
                          <a:solidFill>
                            <a:schemeClr val="tx1">
                              <a:lumMod val="65000"/>
                              <a:lumOff val="35000"/>
                            </a:schemeClr>
                          </a:solidFill>
                          <a:effectLst/>
                          <a:latin typeface="Arial Rounded MT Bold" panose="020F0704030504030204" pitchFamily="34" charset="0"/>
                        </a:rPr>
                        <a:t>Almacenar los datos de todos los usuarios.</a:t>
                      </a:r>
                      <a:endParaRPr lang="es-CO" sz="1600" dirty="0">
                        <a:solidFill>
                          <a:schemeClr val="tx1">
                            <a:lumMod val="65000"/>
                            <a:lumOff val="35000"/>
                          </a:schemeClr>
                        </a:solidFill>
                        <a:effectLst/>
                        <a:latin typeface="Arial Rounded MT Bold" panose="020F0704030504030204" pitchFamily="34" charset="0"/>
                      </a:endParaRPr>
                    </a:p>
                    <a:p>
                      <a:pPr algn="just">
                        <a:lnSpc>
                          <a:spcPct val="100000"/>
                        </a:lnSpc>
                        <a:spcAft>
                          <a:spcPts val="800"/>
                        </a:spcAft>
                      </a:pPr>
                      <a:r>
                        <a:rPr lang="es-ES_tradnl" sz="1600" dirty="0">
                          <a:solidFill>
                            <a:schemeClr val="tx1">
                              <a:lumMod val="65000"/>
                              <a:lumOff val="35000"/>
                            </a:schemeClr>
                          </a:solidFill>
                          <a:effectLst/>
                          <a:latin typeface="Arial Rounded MT Bold" panose="020F0704030504030204" pitchFamily="34" charset="0"/>
                        </a:rPr>
                        <a:t>Proporcionar correcto desarrollo dentro del sistema.</a:t>
                      </a:r>
                      <a:endParaRPr lang="es-CO" sz="1600" dirty="0">
                        <a:solidFill>
                          <a:schemeClr val="tx1">
                            <a:lumMod val="65000"/>
                            <a:lumOff val="35000"/>
                          </a:schemeClr>
                        </a:solidFill>
                        <a:effectLst/>
                        <a:latin typeface="Arial Rounded MT Bold" panose="020F07040305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460013761"/>
                  </a:ext>
                </a:extLst>
              </a:tr>
              <a:tr h="608330">
                <a:tc gridSpan="2">
                  <a:txBody>
                    <a:bodyPr/>
                    <a:lstStyle/>
                    <a:p>
                      <a:pPr algn="just">
                        <a:lnSpc>
                          <a:spcPct val="100000"/>
                        </a:lnSpc>
                        <a:spcAft>
                          <a:spcPts val="0"/>
                        </a:spcAft>
                      </a:pPr>
                      <a:r>
                        <a:rPr lang="es-ES_tradnl" sz="1600" dirty="0">
                          <a:effectLst/>
                          <a:latin typeface="Arial Rounded MT Bold" panose="020F0704030504030204" pitchFamily="34" charset="0"/>
                        </a:rPr>
                        <a:t>Prioridad del requerimiento:     </a:t>
                      </a:r>
                      <a:endParaRPr lang="es-CO" sz="1600" dirty="0">
                        <a:effectLst/>
                        <a:latin typeface="Arial Rounded MT Bold" panose="020F0704030504030204" pitchFamily="34" charset="0"/>
                      </a:endParaRPr>
                    </a:p>
                    <a:p>
                      <a:pPr>
                        <a:lnSpc>
                          <a:spcPct val="100000"/>
                        </a:lnSpc>
                        <a:spcAft>
                          <a:spcPts val="800"/>
                        </a:spcAft>
                      </a:pPr>
                      <a:r>
                        <a:rPr lang="es-ES_tradnl" sz="1600" dirty="0">
                          <a:effectLst/>
                          <a:latin typeface="Arial Rounded MT Bold" panose="020F0704030504030204" pitchFamily="34" charset="0"/>
                        </a:rPr>
                        <a:t>Alta	</a:t>
                      </a:r>
                      <a:endParaRPr lang="es-CO" sz="1600" dirty="0">
                        <a:effectLst/>
                        <a:latin typeface="Arial Rounded MT Bold" panose="020F0704030504030204" pitchFamily="34" charset="0"/>
                        <a:ea typeface="Times New Roman" panose="02020603050405020304" pitchFamily="18" charset="0"/>
                        <a:cs typeface="Times New Roman" panose="02020603050405020304" pitchFamily="18" charset="0"/>
                      </a:endParaRPr>
                    </a:p>
                  </a:txBody>
                  <a:tcPr marL="68580" marR="68580" marT="0" marB="0"/>
                </a:tc>
                <a:tc hMerge="1">
                  <a:txBody>
                    <a:bodyPr/>
                    <a:lstStyle/>
                    <a:p>
                      <a:endParaRPr lang="es-CO"/>
                    </a:p>
                  </a:txBody>
                  <a:tcPr/>
                </a:tc>
                <a:extLst>
                  <a:ext uri="{0D108BD9-81ED-4DB2-BD59-A6C34878D82A}">
                    <a16:rowId xmlns:a16="http://schemas.microsoft.com/office/drawing/2014/main" val="1940198774"/>
                  </a:ext>
                </a:extLst>
              </a:tr>
            </a:tbl>
          </a:graphicData>
        </a:graphic>
      </p:graphicFrame>
      <p:pic>
        <p:nvPicPr>
          <p:cNvPr id="6" name="Imagen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47315" y="1890583"/>
            <a:ext cx="773934" cy="746778"/>
          </a:xfrm>
          <a:prstGeom prst="rect">
            <a:avLst/>
          </a:prstGeom>
        </p:spPr>
      </p:pic>
    </p:spTree>
    <p:extLst>
      <p:ext uri="{BB962C8B-B14F-4D97-AF65-F5344CB8AC3E}">
        <p14:creationId xmlns:p14="http://schemas.microsoft.com/office/powerpoint/2010/main" val="1052223074"/>
      </p:ext>
    </p:extLst>
  </p:cSld>
  <p:clrMapOvr>
    <a:masterClrMapping/>
  </p:clrMapOvr>
  <p:transition spd="slow">
    <p:comb/>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Google Shape;204;p21">
            <a:extLst>
              <a:ext uri="{FF2B5EF4-FFF2-40B4-BE49-F238E27FC236}">
                <a16:creationId xmlns:a16="http://schemas.microsoft.com/office/drawing/2014/main" id="{DD305A2A-BB09-46AA-8FF5-24619180CF1E}"/>
              </a:ext>
            </a:extLst>
          </p:cNvPr>
          <p:cNvSpPr/>
          <p:nvPr/>
        </p:nvSpPr>
        <p:spPr>
          <a:xfrm>
            <a:off x="228600" y="597876"/>
            <a:ext cx="8686799" cy="610883"/>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3200"/>
              <a:buFont typeface="Arial"/>
              <a:buNone/>
            </a:pPr>
            <a:r>
              <a:rPr lang="es-ES" sz="3600" b="1" dirty="0">
                <a:solidFill>
                  <a:schemeClr val="lt1"/>
                </a:solidFill>
                <a:effectLst>
                  <a:glow rad="101600">
                    <a:srgbClr val="002060">
                      <a:alpha val="60000"/>
                    </a:srgbClr>
                  </a:glow>
                </a:effectLst>
                <a:latin typeface="Arial Rounded MT Bold" panose="020F0704030504030204" pitchFamily="34" charset="0"/>
                <a:ea typeface="Calibri"/>
              </a:rPr>
              <a:t>REQUERIMIENTOS FINALES</a:t>
            </a:r>
            <a:endParaRPr sz="3600" b="1" i="0" u="none" strike="noStrike" cap="none" dirty="0">
              <a:solidFill>
                <a:schemeClr val="lt1"/>
              </a:solidFill>
              <a:effectLst>
                <a:glow rad="101600">
                  <a:srgbClr val="002060">
                    <a:alpha val="60000"/>
                  </a:srgbClr>
                </a:glow>
              </a:effectLst>
              <a:latin typeface="Arial Rounded MT Bold" panose="020F0704030504030204" pitchFamily="34" charset="0"/>
              <a:ea typeface="Calibri"/>
              <a:cs typeface="Calibri"/>
              <a:sym typeface="Calibri"/>
            </a:endParaRPr>
          </a:p>
        </p:txBody>
      </p:sp>
      <p:sp>
        <p:nvSpPr>
          <p:cNvPr id="2" name="CuadroTexto 1">
            <a:extLst>
              <a:ext uri="{FF2B5EF4-FFF2-40B4-BE49-F238E27FC236}">
                <a16:creationId xmlns:a16="http://schemas.microsoft.com/office/drawing/2014/main" id="{6D1B4903-ABEF-421E-95C4-B87443625686}"/>
              </a:ext>
            </a:extLst>
          </p:cNvPr>
          <p:cNvSpPr txBox="1"/>
          <p:nvPr/>
        </p:nvSpPr>
        <p:spPr>
          <a:xfrm>
            <a:off x="228600" y="2673280"/>
            <a:ext cx="4826484" cy="3046988"/>
          </a:xfrm>
          <a:prstGeom prst="rect">
            <a:avLst/>
          </a:prstGeom>
          <a:noFill/>
        </p:spPr>
        <p:txBody>
          <a:bodyPr wrap="square" rtlCol="0">
            <a:spAutoFit/>
          </a:bodyPr>
          <a:lstStyle/>
          <a:p>
            <a:r>
              <a:rPr lang="es-CO" sz="2400" dirty="0">
                <a:solidFill>
                  <a:schemeClr val="tx1">
                    <a:lumMod val="65000"/>
                    <a:lumOff val="35000"/>
                  </a:schemeClr>
                </a:solidFill>
                <a:latin typeface="Arial Rounded MT Bold" panose="020F0704030504030204" pitchFamily="34" charset="0"/>
              </a:rPr>
              <a:t>El Usuario necesita finalmente:</a:t>
            </a:r>
          </a:p>
          <a:p>
            <a:endParaRPr lang="es-CO" sz="2400" dirty="0">
              <a:latin typeface="Arial Rounded MT Bold" panose="020F0704030504030204" pitchFamily="34" charset="0"/>
            </a:endParaRPr>
          </a:p>
          <a:p>
            <a:pPr marL="285750" indent="-285750">
              <a:buFont typeface="Arial" panose="020B0604020202020204" pitchFamily="34" charset="0"/>
              <a:buChar char="•"/>
            </a:pPr>
            <a:r>
              <a:rPr lang="es-CO" sz="2400" dirty="0">
                <a:solidFill>
                  <a:schemeClr val="tx1">
                    <a:lumMod val="65000"/>
                    <a:lumOff val="35000"/>
                  </a:schemeClr>
                </a:solidFill>
                <a:latin typeface="Arial Rounded MT Bold" panose="020F0704030504030204" pitchFamily="34" charset="0"/>
              </a:rPr>
              <a:t>Una conexión de internet</a:t>
            </a:r>
          </a:p>
          <a:p>
            <a:pPr marL="285750" indent="-285750">
              <a:buFont typeface="Arial" panose="020B0604020202020204" pitchFamily="34" charset="0"/>
              <a:buChar char="•"/>
            </a:pPr>
            <a:r>
              <a:rPr lang="es-CO" sz="2400" dirty="0">
                <a:solidFill>
                  <a:schemeClr val="tx1">
                    <a:lumMod val="65000"/>
                    <a:lumOff val="35000"/>
                  </a:schemeClr>
                </a:solidFill>
                <a:latin typeface="Arial Rounded MT Bold" panose="020F0704030504030204" pitchFamily="34" charset="0"/>
              </a:rPr>
              <a:t>Computador con navegador Firefox o Google Chrome</a:t>
            </a:r>
          </a:p>
          <a:p>
            <a:pPr marL="285750" indent="-285750">
              <a:buFont typeface="Arial" panose="020B0604020202020204" pitchFamily="34" charset="0"/>
              <a:buChar char="•"/>
            </a:pPr>
            <a:r>
              <a:rPr lang="es-CO" sz="2400" dirty="0">
                <a:solidFill>
                  <a:schemeClr val="tx1">
                    <a:lumMod val="65000"/>
                    <a:lumOff val="35000"/>
                  </a:schemeClr>
                </a:solidFill>
                <a:latin typeface="Arial Rounded MT Bold" panose="020F0704030504030204" pitchFamily="34" charset="0"/>
              </a:rPr>
              <a:t>Celular tipo Android x Modelo</a:t>
            </a:r>
          </a:p>
          <a:p>
            <a:pPr marL="285750" indent="-285750">
              <a:buFont typeface="Arial" panose="020B0604020202020204" pitchFamily="34" charset="0"/>
              <a:buChar char="•"/>
            </a:pPr>
            <a:r>
              <a:rPr lang="es-CO" sz="2400" dirty="0">
                <a:solidFill>
                  <a:schemeClr val="tx1">
                    <a:lumMod val="65000"/>
                    <a:lumOff val="35000"/>
                  </a:schemeClr>
                </a:solidFill>
                <a:latin typeface="Arial Rounded MT Bold" panose="020F0704030504030204" pitchFamily="34" charset="0"/>
              </a:rPr>
              <a:t>Tablet tipo Android x Modelo</a:t>
            </a:r>
          </a:p>
        </p:txBody>
      </p:sp>
      <p:pic>
        <p:nvPicPr>
          <p:cNvPr id="3" name="Imagen 2">
            <a:extLst>
              <a:ext uri="{FF2B5EF4-FFF2-40B4-BE49-F238E27FC236}">
                <a16:creationId xmlns:a16="http://schemas.microsoft.com/office/drawing/2014/main" id="{70288A5F-BCFA-43B8-B03C-67EBC38831DD}"/>
              </a:ext>
            </a:extLst>
          </p:cNvPr>
          <p:cNvPicPr>
            <a:picLocks noChangeAspect="1"/>
          </p:cNvPicPr>
          <p:nvPr/>
        </p:nvPicPr>
        <p:blipFill>
          <a:blip r:embed="rId2"/>
          <a:stretch>
            <a:fillRect/>
          </a:stretch>
        </p:blipFill>
        <p:spPr>
          <a:xfrm>
            <a:off x="5380023" y="3272649"/>
            <a:ext cx="3412284" cy="2274856"/>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6" name="Imagen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47315" y="1890583"/>
            <a:ext cx="773934" cy="746778"/>
          </a:xfrm>
          <a:prstGeom prst="rect">
            <a:avLst/>
          </a:prstGeom>
        </p:spPr>
      </p:pic>
    </p:spTree>
    <p:extLst>
      <p:ext uri="{BB962C8B-B14F-4D97-AF65-F5344CB8AC3E}">
        <p14:creationId xmlns:p14="http://schemas.microsoft.com/office/powerpoint/2010/main" val="3666461891"/>
      </p:ext>
    </p:extLst>
  </p:cSld>
  <p:clrMapOvr>
    <a:masterClrMapping/>
  </p:clrMapOvr>
  <p:transition spd="slow">
    <p:comb dir="vert"/>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12"/>
        <p:cNvGrpSpPr/>
        <p:nvPr/>
      </p:nvGrpSpPr>
      <p:grpSpPr>
        <a:xfrm>
          <a:off x="0" y="0"/>
          <a:ext cx="0" cy="0"/>
          <a:chOff x="0" y="0"/>
          <a:chExt cx="0" cy="0"/>
        </a:xfrm>
      </p:grpSpPr>
      <p:pic>
        <p:nvPicPr>
          <p:cNvPr id="513" name="Google Shape;513;p56"/>
          <p:cNvPicPr preferRelativeResize="0"/>
          <p:nvPr/>
        </p:nvPicPr>
        <p:blipFill rotWithShape="1">
          <a:blip r:embed="rId3">
            <a:alphaModFix/>
          </a:blip>
          <a:srcRect/>
          <a:stretch/>
        </p:blipFill>
        <p:spPr>
          <a:xfrm>
            <a:off x="1" y="0"/>
            <a:ext cx="9144000" cy="6858000"/>
          </a:xfrm>
          <a:prstGeom prst="rect">
            <a:avLst/>
          </a:prstGeom>
          <a:noFill/>
          <a:ln>
            <a:noFill/>
          </a:ln>
        </p:spPr>
      </p:pic>
      <p:sp>
        <p:nvSpPr>
          <p:cNvPr id="514" name="Google Shape;514;p56"/>
          <p:cNvSpPr txBox="1"/>
          <p:nvPr/>
        </p:nvSpPr>
        <p:spPr>
          <a:xfrm>
            <a:off x="1127578" y="5296746"/>
            <a:ext cx="6020954" cy="887583"/>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C000"/>
              </a:buClr>
              <a:buSzPts val="5400"/>
              <a:buFont typeface="Calibri"/>
              <a:buNone/>
            </a:pPr>
            <a:r>
              <a:rPr lang="es-ES" sz="5400" b="1" i="0" u="none" strike="noStrike" cap="none">
                <a:solidFill>
                  <a:srgbClr val="FFC000"/>
                </a:solidFill>
                <a:latin typeface="Calibri"/>
                <a:ea typeface="Calibri"/>
                <a:cs typeface="Calibri"/>
                <a:sym typeface="Calibri"/>
              </a:rPr>
              <a:t>GRACIAS</a:t>
            </a:r>
            <a:endParaRPr sz="5400" b="0" i="0" u="none" strike="noStrike" cap="none">
              <a:solidFill>
                <a:srgbClr val="FFC000"/>
              </a:solidFill>
              <a:latin typeface="Calibri"/>
              <a:ea typeface="Calibri"/>
              <a:cs typeface="Calibri"/>
              <a:sym typeface="Calibri"/>
            </a:endParaRPr>
          </a:p>
        </p:txBody>
      </p:sp>
      <p:pic>
        <p:nvPicPr>
          <p:cNvPr id="515" name="Google Shape;515;p56"/>
          <p:cNvPicPr preferRelativeResize="0"/>
          <p:nvPr/>
        </p:nvPicPr>
        <p:blipFill rotWithShape="1">
          <a:blip r:embed="rId4">
            <a:alphaModFix/>
          </a:blip>
          <a:srcRect l="50000" t="11628" r="-3743" b="17500"/>
          <a:stretch/>
        </p:blipFill>
        <p:spPr>
          <a:xfrm>
            <a:off x="1" y="0"/>
            <a:ext cx="3286068" cy="6858000"/>
          </a:xfrm>
          <a:prstGeom prst="rect">
            <a:avLst/>
          </a:prstGeom>
          <a:noFill/>
          <a:ln>
            <a:noFill/>
          </a:ln>
        </p:spPr>
      </p:pic>
      <p:pic>
        <p:nvPicPr>
          <p:cNvPr id="5" name="Imagen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27578" y="435855"/>
            <a:ext cx="773934" cy="746778"/>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p:comb/>
      </p:transition>
    </mc:Choice>
    <mc:Fallback xmlns="">
      <p:transition spd="slow">
        <p:comb/>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39;p15">
            <a:extLst>
              <a:ext uri="{FF2B5EF4-FFF2-40B4-BE49-F238E27FC236}">
                <a16:creationId xmlns:a16="http://schemas.microsoft.com/office/drawing/2014/main" id="{72370965-E794-4752-9E1E-0DBF633C5967}"/>
              </a:ext>
            </a:extLst>
          </p:cNvPr>
          <p:cNvSpPr/>
          <p:nvPr/>
        </p:nvSpPr>
        <p:spPr>
          <a:xfrm>
            <a:off x="0" y="512562"/>
            <a:ext cx="9270707" cy="1041247"/>
          </a:xfrm>
          <a:prstGeom prst="rect">
            <a:avLst/>
          </a:prstGeom>
          <a:noFill/>
          <a:ln>
            <a:noFill/>
          </a:ln>
        </p:spPr>
        <p:txBody>
          <a:bodyPr spcFirstLastPara="1" wrap="square" lIns="91425" tIns="45700" rIns="91425" bIns="45700" anchor="t" anchorCtr="0">
            <a:noAutofit/>
          </a:bodyPr>
          <a:lstStyle/>
          <a:p>
            <a:pPr lvl="0" algn="ctr">
              <a:lnSpc>
                <a:spcPct val="115000"/>
              </a:lnSpc>
              <a:buSzPts val="1800"/>
            </a:pPr>
            <a:r>
              <a:rPr lang="es-ES" sz="4000" b="1" dirty="0">
                <a:solidFill>
                  <a:schemeClr val="bg1"/>
                </a:solidFill>
                <a:effectLst>
                  <a:glow rad="101600">
                    <a:srgbClr val="002060">
                      <a:alpha val="60000"/>
                    </a:srgbClr>
                  </a:glow>
                </a:effectLst>
                <a:latin typeface="Segoe UI" panose="020B0502040204020203" pitchFamily="34" charset="0"/>
                <a:cs typeface="Segoe UI" panose="020B0502040204020203" pitchFamily="34" charset="0"/>
              </a:rPr>
              <a:t>TABLA DE CONTENIDO </a:t>
            </a:r>
            <a:endParaRPr lang="es-ES" sz="4000" dirty="0">
              <a:solidFill>
                <a:schemeClr val="bg1"/>
              </a:solidFill>
              <a:effectLst>
                <a:glow rad="101600">
                  <a:srgbClr val="002060">
                    <a:alpha val="60000"/>
                  </a:srgbClr>
                </a:glow>
              </a:effectLst>
              <a:latin typeface="Segoe UI" panose="020B0502040204020203" pitchFamily="34" charset="0"/>
              <a:cs typeface="Segoe UI" panose="020B0502040204020203" pitchFamily="34" charset="0"/>
            </a:endParaRPr>
          </a:p>
        </p:txBody>
      </p:sp>
      <p:sp>
        <p:nvSpPr>
          <p:cNvPr id="3" name="CuadroTexto 2">
            <a:extLst>
              <a:ext uri="{FF2B5EF4-FFF2-40B4-BE49-F238E27FC236}">
                <a16:creationId xmlns:a16="http://schemas.microsoft.com/office/drawing/2014/main" id="{255A3C4F-37DB-4EBB-B388-06040B97A3E3}"/>
              </a:ext>
            </a:extLst>
          </p:cNvPr>
          <p:cNvSpPr txBox="1"/>
          <p:nvPr/>
        </p:nvSpPr>
        <p:spPr>
          <a:xfrm>
            <a:off x="477427" y="2148443"/>
            <a:ext cx="5330305" cy="5570756"/>
          </a:xfrm>
          <a:prstGeom prst="rect">
            <a:avLst/>
          </a:prstGeom>
          <a:noFill/>
        </p:spPr>
        <p:txBody>
          <a:bodyPr wrap="square" rtlCol="0">
            <a:spAutoFit/>
          </a:bodyPr>
          <a:lstStyle/>
          <a:p>
            <a:pPr marL="571500" indent="-571500">
              <a:buFont typeface="+mj-lt"/>
              <a:buAutoNum type="romanUcPeriod"/>
            </a:pPr>
            <a:endParaRPr lang="es-CO" sz="2800" dirty="0">
              <a:solidFill>
                <a:schemeClr val="tx1">
                  <a:lumMod val="75000"/>
                  <a:lumOff val="25000"/>
                </a:schemeClr>
              </a:solidFill>
              <a:latin typeface="Arial Rounded MT Bold" panose="020F0704030504030204" pitchFamily="34" charset="0"/>
              <a:cs typeface="Segoe UI" panose="020B0502040204020203" pitchFamily="34" charset="0"/>
            </a:endParaRPr>
          </a:p>
          <a:p>
            <a:pPr marL="571500" indent="-571500">
              <a:buFont typeface="+mj-lt"/>
              <a:buAutoNum type="romanUcPeriod"/>
            </a:pPr>
            <a:endParaRPr lang="es-CO" sz="2800" dirty="0">
              <a:solidFill>
                <a:schemeClr val="tx1">
                  <a:lumMod val="75000"/>
                  <a:lumOff val="25000"/>
                </a:schemeClr>
              </a:solidFill>
              <a:latin typeface="Arial Rounded MT Bold" panose="020F0704030504030204" pitchFamily="34" charset="0"/>
              <a:cs typeface="Segoe UI" panose="020B0502040204020203" pitchFamily="34" charset="0"/>
            </a:endParaRPr>
          </a:p>
          <a:p>
            <a:pPr marL="571500" indent="-571500">
              <a:buFont typeface="+mj-lt"/>
              <a:buAutoNum type="romanUcPeriod"/>
            </a:pPr>
            <a:r>
              <a:rPr lang="es-CO" sz="2800" dirty="0">
                <a:solidFill>
                  <a:schemeClr val="tx1">
                    <a:lumMod val="65000"/>
                    <a:lumOff val="35000"/>
                  </a:schemeClr>
                </a:solidFill>
                <a:latin typeface="Arial Rounded MT Bold" panose="020F0704030504030204" pitchFamily="34" charset="0"/>
                <a:cs typeface="Segoe UI" panose="020B0502040204020203" pitchFamily="34" charset="0"/>
              </a:rPr>
              <a:t>Objetivos Metodológicos</a:t>
            </a:r>
          </a:p>
          <a:p>
            <a:pPr marL="571500" indent="-571500">
              <a:buFont typeface="+mj-lt"/>
              <a:buAutoNum type="romanUcPeriod"/>
            </a:pPr>
            <a:endParaRPr lang="es-CO" sz="2800" dirty="0">
              <a:solidFill>
                <a:schemeClr val="tx1">
                  <a:lumMod val="65000"/>
                  <a:lumOff val="35000"/>
                </a:schemeClr>
              </a:solidFill>
              <a:latin typeface="Arial Rounded MT Bold" panose="020F0704030504030204" pitchFamily="34" charset="0"/>
              <a:cs typeface="Segoe UI" panose="020B0502040204020203" pitchFamily="34" charset="0"/>
            </a:endParaRPr>
          </a:p>
          <a:p>
            <a:pPr marL="571500" indent="-571500">
              <a:buFont typeface="+mj-lt"/>
              <a:buAutoNum type="romanUcPeriod"/>
            </a:pPr>
            <a:r>
              <a:rPr lang="es-CO" sz="2800" dirty="0">
                <a:solidFill>
                  <a:schemeClr val="tx1">
                    <a:lumMod val="65000"/>
                    <a:lumOff val="35000"/>
                  </a:schemeClr>
                </a:solidFill>
                <a:latin typeface="Arial Rounded MT Bold" panose="020F0704030504030204" pitchFamily="34" charset="0"/>
                <a:cs typeface="Segoe UI" panose="020B0502040204020203" pitchFamily="34" charset="0"/>
              </a:rPr>
              <a:t>Planteamiento del Problema</a:t>
            </a:r>
          </a:p>
          <a:p>
            <a:pPr marL="571500" indent="-571500">
              <a:buFont typeface="+mj-lt"/>
              <a:buAutoNum type="romanUcPeriod"/>
            </a:pPr>
            <a:endParaRPr lang="es-CO" sz="2800" dirty="0">
              <a:solidFill>
                <a:schemeClr val="tx1">
                  <a:lumMod val="65000"/>
                  <a:lumOff val="35000"/>
                </a:schemeClr>
              </a:solidFill>
              <a:latin typeface="Arial Rounded MT Bold" panose="020F0704030504030204" pitchFamily="34" charset="0"/>
              <a:cs typeface="Segoe UI" panose="020B0502040204020203" pitchFamily="34" charset="0"/>
            </a:endParaRPr>
          </a:p>
          <a:p>
            <a:pPr marL="571500" indent="-571500">
              <a:buFont typeface="+mj-lt"/>
              <a:buAutoNum type="romanUcPeriod"/>
            </a:pPr>
            <a:r>
              <a:rPr lang="es-CO" sz="2800" dirty="0">
                <a:solidFill>
                  <a:schemeClr val="tx1">
                    <a:lumMod val="65000"/>
                    <a:lumOff val="35000"/>
                  </a:schemeClr>
                </a:solidFill>
                <a:latin typeface="Arial Rounded MT Bold" panose="020F0704030504030204" pitchFamily="34" charset="0"/>
                <a:cs typeface="Segoe UI" panose="020B0502040204020203" pitchFamily="34" charset="0"/>
              </a:rPr>
              <a:t>Justificación</a:t>
            </a:r>
          </a:p>
          <a:p>
            <a:pPr marL="571500" indent="-571500">
              <a:buFont typeface="+mj-lt"/>
              <a:buAutoNum type="romanUcPeriod"/>
            </a:pPr>
            <a:endParaRPr lang="es-CO" sz="2800" dirty="0">
              <a:solidFill>
                <a:schemeClr val="tx1">
                  <a:lumMod val="65000"/>
                  <a:lumOff val="35000"/>
                </a:schemeClr>
              </a:solidFill>
              <a:latin typeface="Arial Rounded MT Bold" panose="020F0704030504030204" pitchFamily="34" charset="0"/>
              <a:cs typeface="Segoe UI" panose="020B0502040204020203" pitchFamily="34" charset="0"/>
            </a:endParaRPr>
          </a:p>
          <a:p>
            <a:pPr marL="571500" indent="-571500">
              <a:buFont typeface="+mj-lt"/>
              <a:buAutoNum type="romanUcPeriod"/>
            </a:pPr>
            <a:r>
              <a:rPr lang="es-CO" sz="2800" dirty="0">
                <a:solidFill>
                  <a:schemeClr val="tx1">
                    <a:lumMod val="65000"/>
                    <a:lumOff val="35000"/>
                  </a:schemeClr>
                </a:solidFill>
                <a:latin typeface="Arial Rounded MT Bold" panose="020F0704030504030204" pitchFamily="34" charset="0"/>
                <a:cs typeface="Segoe UI" panose="020B0502040204020203" pitchFamily="34" charset="0"/>
              </a:rPr>
              <a:t>Alcance del Proyecto</a:t>
            </a:r>
          </a:p>
          <a:p>
            <a:pPr marL="571500" indent="-571500">
              <a:buFont typeface="+mj-lt"/>
              <a:buAutoNum type="romanUcPeriod"/>
            </a:pPr>
            <a:endParaRPr lang="es-CO" sz="2800" dirty="0">
              <a:solidFill>
                <a:schemeClr val="tx1">
                  <a:lumMod val="75000"/>
                  <a:lumOff val="25000"/>
                </a:schemeClr>
              </a:solidFill>
              <a:latin typeface="Segoe UI" panose="020B0502040204020203" pitchFamily="34" charset="0"/>
              <a:cs typeface="Segoe UI" panose="020B0502040204020203" pitchFamily="34" charset="0"/>
            </a:endParaRPr>
          </a:p>
          <a:p>
            <a:pPr marL="514350" indent="-514350">
              <a:buFont typeface="+mj-lt"/>
              <a:buAutoNum type="romanUcPeriod"/>
            </a:pPr>
            <a:endParaRPr lang="es-CO" sz="2400" dirty="0">
              <a:latin typeface="Arial Rounded MT Bold" panose="020F0704030504030204" pitchFamily="34" charset="0"/>
            </a:endParaRPr>
          </a:p>
          <a:p>
            <a:pPr marL="514350" indent="-514350">
              <a:buFont typeface="+mj-lt"/>
              <a:buAutoNum type="romanUcPeriod"/>
            </a:pPr>
            <a:endParaRPr lang="es-CO" sz="2400" dirty="0">
              <a:latin typeface="Arial Rounded MT Bold" panose="020F0704030504030204" pitchFamily="34" charset="0"/>
            </a:endParaRPr>
          </a:p>
        </p:txBody>
      </p:sp>
      <p:pic>
        <p:nvPicPr>
          <p:cNvPr id="5" name="Imagen 4">
            <a:extLst>
              <a:ext uri="{FF2B5EF4-FFF2-40B4-BE49-F238E27FC236}">
                <a16:creationId xmlns:a16="http://schemas.microsoft.com/office/drawing/2014/main" id="{8D7F49D8-EE58-497E-A301-A6E735882BAB}"/>
              </a:ext>
            </a:extLst>
          </p:cNvPr>
          <p:cNvPicPr>
            <a:picLocks noChangeAspect="1"/>
          </p:cNvPicPr>
          <p:nvPr/>
        </p:nvPicPr>
        <p:blipFill>
          <a:blip r:embed="rId2"/>
          <a:stretch>
            <a:fillRect/>
          </a:stretch>
        </p:blipFill>
        <p:spPr>
          <a:xfrm>
            <a:off x="6001421" y="3503312"/>
            <a:ext cx="2536733" cy="2536733"/>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
        <p:nvSpPr>
          <p:cNvPr id="7" name="CuadroTexto 6">
            <a:extLst>
              <a:ext uri="{FF2B5EF4-FFF2-40B4-BE49-F238E27FC236}">
                <a16:creationId xmlns:a16="http://schemas.microsoft.com/office/drawing/2014/main" id="{7FE07F8E-6D6F-468C-995E-4559567BE790}"/>
              </a:ext>
            </a:extLst>
          </p:cNvPr>
          <p:cNvSpPr txBox="1"/>
          <p:nvPr/>
        </p:nvSpPr>
        <p:spPr>
          <a:xfrm>
            <a:off x="1970200" y="2046028"/>
            <a:ext cx="5330305" cy="646331"/>
          </a:xfrm>
          <a:prstGeom prst="rect">
            <a:avLst/>
          </a:prstGeom>
          <a:noFill/>
        </p:spPr>
        <p:txBody>
          <a:bodyPr wrap="none" rtlCol="0">
            <a:spAutoFit/>
          </a:bodyPr>
          <a:lstStyle/>
          <a:p>
            <a:r>
              <a:rPr lang="es-CO" sz="3600" dirty="0">
                <a:solidFill>
                  <a:schemeClr val="accent5">
                    <a:lumMod val="75000"/>
                  </a:schemeClr>
                </a:solidFill>
                <a:effectLst>
                  <a:glow rad="228600">
                    <a:schemeClr val="accent1">
                      <a:satMod val="175000"/>
                      <a:alpha val="40000"/>
                    </a:schemeClr>
                  </a:glow>
                </a:effectLst>
                <a:latin typeface="Arial Rounded MT Bold" panose="020F0704030504030204" pitchFamily="34" charset="0"/>
              </a:rPr>
              <a:t>RESUMEN EJECUTIVO</a:t>
            </a:r>
          </a:p>
        </p:txBody>
      </p:sp>
      <p:pic>
        <p:nvPicPr>
          <p:cNvPr id="8" name="Imagen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47315" y="1890583"/>
            <a:ext cx="773934" cy="746778"/>
          </a:xfrm>
          <a:prstGeom prst="rect">
            <a:avLst/>
          </a:prstGeom>
        </p:spPr>
      </p:pic>
    </p:spTree>
    <p:extLst>
      <p:ext uri="{BB962C8B-B14F-4D97-AF65-F5344CB8AC3E}">
        <p14:creationId xmlns:p14="http://schemas.microsoft.com/office/powerpoint/2010/main" val="978753882"/>
      </p:ext>
    </p:extLst>
  </p:cSld>
  <p:clrMapOvr>
    <a:masterClrMapping/>
  </p:clrMapOvr>
  <mc:AlternateContent xmlns:mc="http://schemas.openxmlformats.org/markup-compatibility/2006" xmlns:p14="http://schemas.microsoft.com/office/powerpoint/2010/main">
    <mc:Choice Requires="p14">
      <p:transition spd="slow" p14:dur="2000">
        <p:comb dir="vert"/>
      </p:transition>
    </mc:Choice>
    <mc:Fallback xmlns="">
      <p:transition spd="slow">
        <p:comb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par>
                          <p:cTn id="8" fill="hold">
                            <p:stCondLst>
                              <p:cond delay="500"/>
                            </p:stCondLst>
                            <p:childTnLst>
                              <p:par>
                                <p:cTn id="9" presetID="16" presetClass="entr" presetSubtype="21"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barn(inVertical)">
                                      <p:cBhvr>
                                        <p:cTn id="11" dur="500"/>
                                        <p:tgtEl>
                                          <p:spTgt spid="3"/>
                                        </p:tgtEl>
                                      </p:cBhvr>
                                    </p:animEffect>
                                  </p:childTnLst>
                                </p:cTn>
                              </p:par>
                            </p:childTnLst>
                          </p:cTn>
                        </p:par>
                        <p:par>
                          <p:cTn id="12" fill="hold">
                            <p:stCondLst>
                              <p:cond delay="1000"/>
                            </p:stCondLst>
                            <p:childTnLst>
                              <p:par>
                                <p:cTn id="13" presetID="42" presetClass="entr" presetSubtype="0"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1000"/>
                                        <p:tgtEl>
                                          <p:spTgt spid="5"/>
                                        </p:tgtEl>
                                      </p:cBhvr>
                                    </p:animEffect>
                                    <p:anim calcmode="lin" valueType="num">
                                      <p:cBhvr>
                                        <p:cTn id="16" dur="1000" fill="hold"/>
                                        <p:tgtEl>
                                          <p:spTgt spid="5"/>
                                        </p:tgtEl>
                                        <p:attrNameLst>
                                          <p:attrName>ppt_x</p:attrName>
                                        </p:attrNameLst>
                                      </p:cBhvr>
                                      <p:tavLst>
                                        <p:tav tm="0">
                                          <p:val>
                                            <p:strVal val="#ppt_x"/>
                                          </p:val>
                                        </p:tav>
                                        <p:tav tm="100000">
                                          <p:val>
                                            <p:strVal val="#ppt_x"/>
                                          </p:val>
                                        </p:tav>
                                      </p:tavLst>
                                    </p:anim>
                                    <p:anim calcmode="lin" valueType="num">
                                      <p:cBhvr>
                                        <p:cTn id="17"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39;p15">
            <a:extLst>
              <a:ext uri="{FF2B5EF4-FFF2-40B4-BE49-F238E27FC236}">
                <a16:creationId xmlns:a16="http://schemas.microsoft.com/office/drawing/2014/main" id="{72370965-E794-4752-9E1E-0DBF633C5967}"/>
              </a:ext>
            </a:extLst>
          </p:cNvPr>
          <p:cNvSpPr/>
          <p:nvPr/>
        </p:nvSpPr>
        <p:spPr>
          <a:xfrm>
            <a:off x="0" y="512562"/>
            <a:ext cx="9270707" cy="1041247"/>
          </a:xfrm>
          <a:prstGeom prst="rect">
            <a:avLst/>
          </a:prstGeom>
          <a:noFill/>
          <a:ln>
            <a:noFill/>
          </a:ln>
        </p:spPr>
        <p:txBody>
          <a:bodyPr spcFirstLastPara="1" wrap="square" lIns="91425" tIns="45700" rIns="91425" bIns="45700" anchor="t" anchorCtr="0">
            <a:noAutofit/>
          </a:bodyPr>
          <a:lstStyle/>
          <a:p>
            <a:pPr lvl="0" algn="ctr">
              <a:lnSpc>
                <a:spcPct val="115000"/>
              </a:lnSpc>
              <a:buSzPts val="1800"/>
            </a:pPr>
            <a:r>
              <a:rPr lang="es-ES" sz="4000" b="1" dirty="0">
                <a:solidFill>
                  <a:schemeClr val="bg1"/>
                </a:solidFill>
                <a:effectLst>
                  <a:glow rad="101600">
                    <a:srgbClr val="002060">
                      <a:alpha val="60000"/>
                    </a:srgbClr>
                  </a:glow>
                </a:effectLst>
                <a:latin typeface="Segoe UI" panose="020B0502040204020203" pitchFamily="34" charset="0"/>
                <a:cs typeface="Segoe UI" panose="020B0502040204020203" pitchFamily="34" charset="0"/>
              </a:rPr>
              <a:t>TABLA DE CONTENIDO </a:t>
            </a:r>
            <a:endParaRPr lang="es-ES" sz="4000" dirty="0">
              <a:solidFill>
                <a:schemeClr val="bg1"/>
              </a:solidFill>
              <a:effectLst>
                <a:glow rad="101600">
                  <a:srgbClr val="002060">
                    <a:alpha val="60000"/>
                  </a:srgbClr>
                </a:glow>
              </a:effectLst>
              <a:latin typeface="Segoe UI" panose="020B0502040204020203" pitchFamily="34" charset="0"/>
              <a:cs typeface="Segoe UI" panose="020B0502040204020203" pitchFamily="34" charset="0"/>
            </a:endParaRPr>
          </a:p>
        </p:txBody>
      </p:sp>
      <p:sp>
        <p:nvSpPr>
          <p:cNvPr id="3" name="CuadroTexto 2">
            <a:extLst>
              <a:ext uri="{FF2B5EF4-FFF2-40B4-BE49-F238E27FC236}">
                <a16:creationId xmlns:a16="http://schemas.microsoft.com/office/drawing/2014/main" id="{255A3C4F-37DB-4EBB-B388-06040B97A3E3}"/>
              </a:ext>
            </a:extLst>
          </p:cNvPr>
          <p:cNvSpPr txBox="1"/>
          <p:nvPr/>
        </p:nvSpPr>
        <p:spPr>
          <a:xfrm>
            <a:off x="486707" y="2240704"/>
            <a:ext cx="5945858" cy="5139869"/>
          </a:xfrm>
          <a:prstGeom prst="rect">
            <a:avLst/>
          </a:prstGeom>
          <a:noFill/>
        </p:spPr>
        <p:txBody>
          <a:bodyPr wrap="square" rtlCol="0">
            <a:spAutoFit/>
          </a:bodyPr>
          <a:lstStyle/>
          <a:p>
            <a:pPr marL="571500" indent="-571500">
              <a:buFont typeface="+mj-lt"/>
              <a:buAutoNum type="romanUcPeriod"/>
            </a:pPr>
            <a:endParaRPr lang="es-CO" sz="2800" dirty="0">
              <a:solidFill>
                <a:schemeClr val="tx1">
                  <a:lumMod val="75000"/>
                  <a:lumOff val="25000"/>
                </a:schemeClr>
              </a:solidFill>
              <a:latin typeface="Arial Rounded MT Bold" panose="020F0704030504030204" pitchFamily="34" charset="0"/>
              <a:cs typeface="Segoe UI" panose="020B0502040204020203" pitchFamily="34" charset="0"/>
            </a:endParaRPr>
          </a:p>
          <a:p>
            <a:pPr marL="571500" indent="-571500">
              <a:buFont typeface="+mj-lt"/>
              <a:buAutoNum type="romanUcPeriod"/>
            </a:pPr>
            <a:endParaRPr lang="es-CO" sz="2800" dirty="0">
              <a:solidFill>
                <a:schemeClr val="tx1">
                  <a:lumMod val="75000"/>
                  <a:lumOff val="25000"/>
                </a:schemeClr>
              </a:solidFill>
              <a:latin typeface="Arial Rounded MT Bold" panose="020F0704030504030204" pitchFamily="34" charset="0"/>
              <a:cs typeface="Segoe UI" panose="020B0502040204020203" pitchFamily="34" charset="0"/>
            </a:endParaRPr>
          </a:p>
          <a:p>
            <a:pPr marL="571500" indent="-571500">
              <a:buFont typeface="+mj-lt"/>
              <a:buAutoNum type="romanUcPeriod"/>
            </a:pPr>
            <a:r>
              <a:rPr lang="es-CO" sz="2800" dirty="0">
                <a:solidFill>
                  <a:schemeClr val="tx1">
                    <a:lumMod val="65000"/>
                    <a:lumOff val="35000"/>
                  </a:schemeClr>
                </a:solidFill>
                <a:latin typeface="Arial Rounded MT Bold" panose="020F0704030504030204" pitchFamily="34" charset="0"/>
                <a:cs typeface="Segoe UI" panose="020B0502040204020203" pitchFamily="34" charset="0"/>
              </a:rPr>
              <a:t>Investigación del Mercado</a:t>
            </a:r>
          </a:p>
          <a:p>
            <a:pPr marL="571500" indent="-571500">
              <a:buFont typeface="+mj-lt"/>
              <a:buAutoNum type="romanUcPeriod"/>
            </a:pPr>
            <a:endParaRPr lang="es-CO" sz="2800" dirty="0">
              <a:solidFill>
                <a:schemeClr val="tx1">
                  <a:lumMod val="65000"/>
                  <a:lumOff val="35000"/>
                </a:schemeClr>
              </a:solidFill>
              <a:latin typeface="Arial Rounded MT Bold" panose="020F0704030504030204" pitchFamily="34" charset="0"/>
              <a:cs typeface="Segoe UI" panose="020B0502040204020203" pitchFamily="34" charset="0"/>
            </a:endParaRPr>
          </a:p>
          <a:p>
            <a:pPr marL="571500" indent="-571500">
              <a:buFont typeface="+mj-lt"/>
              <a:buAutoNum type="romanUcPeriod"/>
            </a:pPr>
            <a:r>
              <a:rPr lang="es-CO" sz="2800" dirty="0">
                <a:solidFill>
                  <a:schemeClr val="tx1">
                    <a:lumMod val="65000"/>
                    <a:lumOff val="35000"/>
                  </a:schemeClr>
                </a:solidFill>
                <a:latin typeface="Arial Rounded MT Bold" panose="020F0704030504030204" pitchFamily="34" charset="0"/>
                <a:cs typeface="Segoe UI" panose="020B0502040204020203" pitchFamily="34" charset="0"/>
              </a:rPr>
              <a:t>Encuestas</a:t>
            </a:r>
          </a:p>
          <a:p>
            <a:pPr marL="571500" indent="-571500">
              <a:buFont typeface="+mj-lt"/>
              <a:buAutoNum type="romanUcPeriod"/>
            </a:pPr>
            <a:endParaRPr lang="es-CO" sz="2800" dirty="0">
              <a:solidFill>
                <a:schemeClr val="tx1">
                  <a:lumMod val="65000"/>
                  <a:lumOff val="35000"/>
                </a:schemeClr>
              </a:solidFill>
              <a:latin typeface="Arial Rounded MT Bold" panose="020F0704030504030204" pitchFamily="34" charset="0"/>
              <a:cs typeface="Segoe UI" panose="020B0502040204020203" pitchFamily="34" charset="0"/>
            </a:endParaRPr>
          </a:p>
          <a:p>
            <a:pPr marL="571500" indent="-571500">
              <a:buFont typeface="+mj-lt"/>
              <a:buAutoNum type="romanUcPeriod"/>
            </a:pPr>
            <a:r>
              <a:rPr lang="es-CO" sz="2800" dirty="0">
                <a:solidFill>
                  <a:schemeClr val="tx1">
                    <a:lumMod val="65000"/>
                    <a:lumOff val="35000"/>
                  </a:schemeClr>
                </a:solidFill>
                <a:latin typeface="Arial Rounded MT Bold" panose="020F0704030504030204" pitchFamily="34" charset="0"/>
                <a:cs typeface="Segoe UI" panose="020B0502040204020203" pitchFamily="34" charset="0"/>
              </a:rPr>
              <a:t>Levantamiento de Información</a:t>
            </a:r>
          </a:p>
          <a:p>
            <a:pPr marL="571500" indent="-571500">
              <a:buFont typeface="+mj-lt"/>
              <a:buAutoNum type="romanUcPeriod"/>
            </a:pPr>
            <a:endParaRPr lang="es-CO" sz="2800" dirty="0">
              <a:solidFill>
                <a:schemeClr val="tx1">
                  <a:lumMod val="65000"/>
                  <a:lumOff val="35000"/>
                </a:schemeClr>
              </a:solidFill>
              <a:latin typeface="Arial Rounded MT Bold" panose="020F0704030504030204" pitchFamily="34" charset="0"/>
              <a:cs typeface="Segoe UI" panose="020B0502040204020203" pitchFamily="34" charset="0"/>
            </a:endParaRPr>
          </a:p>
          <a:p>
            <a:pPr marL="571500" indent="-571500">
              <a:buFont typeface="+mj-lt"/>
              <a:buAutoNum type="romanUcPeriod"/>
            </a:pPr>
            <a:r>
              <a:rPr lang="es-CO" sz="2800" dirty="0">
                <a:solidFill>
                  <a:schemeClr val="tx1">
                    <a:lumMod val="65000"/>
                    <a:lumOff val="35000"/>
                  </a:schemeClr>
                </a:solidFill>
                <a:latin typeface="Arial Rounded MT Bold" panose="020F0704030504030204" pitchFamily="34" charset="0"/>
                <a:cs typeface="Segoe UI" panose="020B0502040204020203" pitchFamily="34" charset="0"/>
              </a:rPr>
              <a:t>Conclusiones del Análisis</a:t>
            </a:r>
            <a:endParaRPr lang="es-CO" sz="2800" dirty="0">
              <a:solidFill>
                <a:schemeClr val="tx1">
                  <a:lumMod val="65000"/>
                  <a:lumOff val="35000"/>
                </a:schemeClr>
              </a:solidFill>
              <a:latin typeface="Segoe UI" panose="020B0502040204020203" pitchFamily="34" charset="0"/>
              <a:cs typeface="Segoe UI" panose="020B0502040204020203" pitchFamily="34" charset="0"/>
            </a:endParaRPr>
          </a:p>
          <a:p>
            <a:pPr marL="514350" indent="-514350">
              <a:buFont typeface="+mj-lt"/>
              <a:buAutoNum type="romanUcPeriod"/>
            </a:pPr>
            <a:endParaRPr lang="es-CO" sz="2400" dirty="0">
              <a:latin typeface="Arial Rounded MT Bold" panose="020F0704030504030204" pitchFamily="34" charset="0"/>
            </a:endParaRPr>
          </a:p>
          <a:p>
            <a:pPr marL="514350" indent="-514350">
              <a:buFont typeface="+mj-lt"/>
              <a:buAutoNum type="romanUcPeriod"/>
            </a:pPr>
            <a:endParaRPr lang="es-CO" sz="2400" dirty="0">
              <a:latin typeface="Arial Rounded MT Bold" panose="020F0704030504030204" pitchFamily="34" charset="0"/>
            </a:endParaRPr>
          </a:p>
        </p:txBody>
      </p:sp>
      <p:sp>
        <p:nvSpPr>
          <p:cNvPr id="7" name="CuadroTexto 6">
            <a:extLst>
              <a:ext uri="{FF2B5EF4-FFF2-40B4-BE49-F238E27FC236}">
                <a16:creationId xmlns:a16="http://schemas.microsoft.com/office/drawing/2014/main" id="{7FE07F8E-6D6F-468C-995E-4559567BE790}"/>
              </a:ext>
            </a:extLst>
          </p:cNvPr>
          <p:cNvSpPr txBox="1"/>
          <p:nvPr/>
        </p:nvSpPr>
        <p:spPr>
          <a:xfrm>
            <a:off x="1662424" y="2046028"/>
            <a:ext cx="5945858" cy="646331"/>
          </a:xfrm>
          <a:prstGeom prst="rect">
            <a:avLst/>
          </a:prstGeom>
          <a:noFill/>
        </p:spPr>
        <p:txBody>
          <a:bodyPr wrap="none" rtlCol="0">
            <a:spAutoFit/>
          </a:bodyPr>
          <a:lstStyle/>
          <a:p>
            <a:r>
              <a:rPr lang="es-CO" sz="3600" dirty="0">
                <a:solidFill>
                  <a:schemeClr val="accent5">
                    <a:lumMod val="75000"/>
                  </a:schemeClr>
                </a:solidFill>
                <a:effectLst>
                  <a:glow rad="228600">
                    <a:schemeClr val="accent1">
                      <a:satMod val="175000"/>
                      <a:alpha val="40000"/>
                    </a:schemeClr>
                  </a:glow>
                </a:effectLst>
                <a:latin typeface="Arial Rounded MT Bold" panose="020F0704030504030204" pitchFamily="34" charset="0"/>
              </a:rPr>
              <a:t>ANÁLISIS DEL MERCADO</a:t>
            </a:r>
          </a:p>
        </p:txBody>
      </p:sp>
      <p:pic>
        <p:nvPicPr>
          <p:cNvPr id="8" name="Imagen 7">
            <a:extLst>
              <a:ext uri="{FF2B5EF4-FFF2-40B4-BE49-F238E27FC236}">
                <a16:creationId xmlns:a16="http://schemas.microsoft.com/office/drawing/2014/main" id="{1C7FDF93-627E-4AEB-8370-04452376B8C3}"/>
              </a:ext>
            </a:extLst>
          </p:cNvPr>
          <p:cNvPicPr>
            <a:picLocks noChangeAspect="1"/>
          </p:cNvPicPr>
          <p:nvPr/>
        </p:nvPicPr>
        <p:blipFill>
          <a:blip r:embed="rId2"/>
          <a:stretch>
            <a:fillRect/>
          </a:stretch>
        </p:blipFill>
        <p:spPr>
          <a:xfrm>
            <a:off x="6001421" y="3503312"/>
            <a:ext cx="2536733" cy="2536733"/>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pic>
        <p:nvPicPr>
          <p:cNvPr id="9" name="Imagen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47315" y="1890583"/>
            <a:ext cx="773934" cy="746778"/>
          </a:xfrm>
          <a:prstGeom prst="rect">
            <a:avLst/>
          </a:prstGeom>
        </p:spPr>
      </p:pic>
    </p:spTree>
    <p:extLst>
      <p:ext uri="{BB962C8B-B14F-4D97-AF65-F5344CB8AC3E}">
        <p14:creationId xmlns:p14="http://schemas.microsoft.com/office/powerpoint/2010/main" val="2671233605"/>
      </p:ext>
    </p:extLst>
  </p:cSld>
  <p:clrMapOvr>
    <a:masterClrMapping/>
  </p:clrMapOvr>
  <mc:AlternateContent xmlns:mc="http://schemas.openxmlformats.org/markup-compatibility/2006" xmlns:p14="http://schemas.microsoft.com/office/powerpoint/2010/main">
    <mc:Choice Requires="p14">
      <p:transition spd="slow" p14:dur="2000">
        <p:comb/>
      </p:transition>
    </mc:Choice>
    <mc:Fallback xmlns="">
      <p:transition spd="slow">
        <p:comb/>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par>
                          <p:cTn id="8" fill="hold">
                            <p:stCondLst>
                              <p:cond delay="500"/>
                            </p:stCondLst>
                            <p:childTnLst>
                              <p:par>
                                <p:cTn id="9" presetID="16" presetClass="entr" presetSubtype="21"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barn(inVertical)">
                                      <p:cBhvr>
                                        <p:cTn id="11" dur="500"/>
                                        <p:tgtEl>
                                          <p:spTgt spid="3"/>
                                        </p:tgtEl>
                                      </p:cBhvr>
                                    </p:animEffect>
                                  </p:childTnLst>
                                </p:cTn>
                              </p:par>
                            </p:childTnLst>
                          </p:cTn>
                        </p:par>
                        <p:par>
                          <p:cTn id="12" fill="hold">
                            <p:stCondLst>
                              <p:cond delay="1000"/>
                            </p:stCondLst>
                            <p:childTnLst>
                              <p:par>
                                <p:cTn id="13" presetID="42" presetClass="entr" presetSubtype="0"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1000"/>
                                        <p:tgtEl>
                                          <p:spTgt spid="8"/>
                                        </p:tgtEl>
                                      </p:cBhvr>
                                    </p:animEffect>
                                    <p:anim calcmode="lin" valueType="num">
                                      <p:cBhvr>
                                        <p:cTn id="16" dur="1000" fill="hold"/>
                                        <p:tgtEl>
                                          <p:spTgt spid="8"/>
                                        </p:tgtEl>
                                        <p:attrNameLst>
                                          <p:attrName>ppt_x</p:attrName>
                                        </p:attrNameLst>
                                      </p:cBhvr>
                                      <p:tavLst>
                                        <p:tav tm="0">
                                          <p:val>
                                            <p:strVal val="#ppt_x"/>
                                          </p:val>
                                        </p:tav>
                                        <p:tav tm="100000">
                                          <p:val>
                                            <p:strVal val="#ppt_x"/>
                                          </p:val>
                                        </p:tav>
                                      </p:tavLst>
                                    </p:anim>
                                    <p:anim calcmode="lin" valueType="num">
                                      <p:cBhvr>
                                        <p:cTn id="17"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39;p15">
            <a:extLst>
              <a:ext uri="{FF2B5EF4-FFF2-40B4-BE49-F238E27FC236}">
                <a16:creationId xmlns:a16="http://schemas.microsoft.com/office/drawing/2014/main" id="{72370965-E794-4752-9E1E-0DBF633C5967}"/>
              </a:ext>
            </a:extLst>
          </p:cNvPr>
          <p:cNvSpPr/>
          <p:nvPr/>
        </p:nvSpPr>
        <p:spPr>
          <a:xfrm>
            <a:off x="0" y="512562"/>
            <a:ext cx="9270707" cy="1041247"/>
          </a:xfrm>
          <a:prstGeom prst="rect">
            <a:avLst/>
          </a:prstGeom>
          <a:noFill/>
          <a:ln>
            <a:noFill/>
          </a:ln>
        </p:spPr>
        <p:txBody>
          <a:bodyPr spcFirstLastPara="1" wrap="square" lIns="91425" tIns="45700" rIns="91425" bIns="45700" anchor="t" anchorCtr="0">
            <a:noAutofit/>
          </a:bodyPr>
          <a:lstStyle/>
          <a:p>
            <a:pPr lvl="0" algn="ctr">
              <a:lnSpc>
                <a:spcPct val="115000"/>
              </a:lnSpc>
              <a:buSzPts val="1800"/>
            </a:pPr>
            <a:r>
              <a:rPr lang="es-ES" sz="4000" b="1" dirty="0">
                <a:solidFill>
                  <a:schemeClr val="bg1"/>
                </a:solidFill>
                <a:effectLst>
                  <a:glow rad="101600">
                    <a:srgbClr val="002060">
                      <a:alpha val="60000"/>
                    </a:srgbClr>
                  </a:glow>
                </a:effectLst>
                <a:latin typeface="Segoe UI" panose="020B0502040204020203" pitchFamily="34" charset="0"/>
                <a:cs typeface="Segoe UI" panose="020B0502040204020203" pitchFamily="34" charset="0"/>
              </a:rPr>
              <a:t>TABLA DE CONTENIDO </a:t>
            </a:r>
            <a:endParaRPr lang="es-ES" sz="4000" dirty="0">
              <a:solidFill>
                <a:schemeClr val="bg1"/>
              </a:solidFill>
              <a:effectLst>
                <a:glow rad="101600">
                  <a:srgbClr val="002060">
                    <a:alpha val="60000"/>
                  </a:srgbClr>
                </a:glow>
              </a:effectLst>
              <a:latin typeface="Segoe UI" panose="020B0502040204020203" pitchFamily="34" charset="0"/>
              <a:cs typeface="Segoe UI" panose="020B0502040204020203" pitchFamily="34" charset="0"/>
            </a:endParaRPr>
          </a:p>
        </p:txBody>
      </p:sp>
      <p:sp>
        <p:nvSpPr>
          <p:cNvPr id="3" name="CuadroTexto 2">
            <a:extLst>
              <a:ext uri="{FF2B5EF4-FFF2-40B4-BE49-F238E27FC236}">
                <a16:creationId xmlns:a16="http://schemas.microsoft.com/office/drawing/2014/main" id="{255A3C4F-37DB-4EBB-B388-06040B97A3E3}"/>
              </a:ext>
            </a:extLst>
          </p:cNvPr>
          <p:cNvSpPr txBox="1"/>
          <p:nvPr/>
        </p:nvSpPr>
        <p:spPr>
          <a:xfrm>
            <a:off x="486706" y="2187977"/>
            <a:ext cx="5013761" cy="5139869"/>
          </a:xfrm>
          <a:prstGeom prst="rect">
            <a:avLst/>
          </a:prstGeom>
          <a:noFill/>
        </p:spPr>
        <p:txBody>
          <a:bodyPr wrap="square" rtlCol="0">
            <a:spAutoFit/>
          </a:bodyPr>
          <a:lstStyle/>
          <a:p>
            <a:pPr marL="571500" indent="-571500">
              <a:buFont typeface="+mj-lt"/>
              <a:buAutoNum type="romanUcPeriod"/>
            </a:pPr>
            <a:endParaRPr lang="es-CO" sz="2800" dirty="0">
              <a:solidFill>
                <a:schemeClr val="tx1">
                  <a:lumMod val="75000"/>
                  <a:lumOff val="25000"/>
                </a:schemeClr>
              </a:solidFill>
              <a:latin typeface="Arial Rounded MT Bold" panose="020F0704030504030204" pitchFamily="34" charset="0"/>
              <a:cs typeface="Segoe UI" panose="020B0502040204020203" pitchFamily="34" charset="0"/>
            </a:endParaRPr>
          </a:p>
          <a:p>
            <a:pPr marL="571500" indent="-571500">
              <a:buFont typeface="+mj-lt"/>
              <a:buAutoNum type="romanUcPeriod"/>
            </a:pPr>
            <a:endParaRPr lang="es-CO" sz="2800" dirty="0">
              <a:solidFill>
                <a:schemeClr val="tx1">
                  <a:lumMod val="75000"/>
                  <a:lumOff val="25000"/>
                </a:schemeClr>
              </a:solidFill>
              <a:latin typeface="Arial Rounded MT Bold" panose="020F0704030504030204" pitchFamily="34" charset="0"/>
              <a:cs typeface="Segoe UI" panose="020B0502040204020203" pitchFamily="34" charset="0"/>
            </a:endParaRPr>
          </a:p>
          <a:p>
            <a:pPr marL="571500" indent="-571500">
              <a:buFont typeface="+mj-lt"/>
              <a:buAutoNum type="romanUcPeriod"/>
            </a:pPr>
            <a:r>
              <a:rPr lang="es-CO" sz="2800" dirty="0">
                <a:solidFill>
                  <a:schemeClr val="tx1">
                    <a:lumMod val="65000"/>
                    <a:lumOff val="35000"/>
                  </a:schemeClr>
                </a:solidFill>
                <a:latin typeface="Arial Rounded MT Bold" panose="020F0704030504030204" pitchFamily="34" charset="0"/>
                <a:cs typeface="Segoe UI" panose="020B0502040204020203" pitchFamily="34" charset="0"/>
              </a:rPr>
              <a:t>Especificaciones de Hardware y Software</a:t>
            </a:r>
          </a:p>
          <a:p>
            <a:pPr marL="571500" indent="-571500">
              <a:buFont typeface="+mj-lt"/>
              <a:buAutoNum type="romanUcPeriod"/>
            </a:pPr>
            <a:endParaRPr lang="es-CO" sz="2800" dirty="0">
              <a:solidFill>
                <a:schemeClr val="tx1">
                  <a:lumMod val="65000"/>
                  <a:lumOff val="35000"/>
                </a:schemeClr>
              </a:solidFill>
              <a:latin typeface="Arial Rounded MT Bold" panose="020F0704030504030204" pitchFamily="34" charset="0"/>
              <a:cs typeface="Segoe UI" panose="020B0502040204020203" pitchFamily="34" charset="0"/>
            </a:endParaRPr>
          </a:p>
          <a:p>
            <a:pPr marL="571500" indent="-571500">
              <a:buFont typeface="+mj-lt"/>
              <a:buAutoNum type="romanUcPeriod"/>
            </a:pPr>
            <a:r>
              <a:rPr lang="es-CO" sz="2800" dirty="0">
                <a:solidFill>
                  <a:schemeClr val="tx1">
                    <a:lumMod val="65000"/>
                    <a:lumOff val="35000"/>
                  </a:schemeClr>
                </a:solidFill>
                <a:latin typeface="Arial Rounded MT Bold" panose="020F0704030504030204" pitchFamily="34" charset="0"/>
                <a:cs typeface="Segoe UI" panose="020B0502040204020203" pitchFamily="34" charset="0"/>
              </a:rPr>
              <a:t>Elaboración BPMN</a:t>
            </a:r>
          </a:p>
          <a:p>
            <a:pPr marL="571500" indent="-571500">
              <a:buFont typeface="+mj-lt"/>
              <a:buAutoNum type="romanUcPeriod"/>
            </a:pPr>
            <a:endParaRPr lang="es-CO" sz="2800" dirty="0">
              <a:solidFill>
                <a:schemeClr val="tx1">
                  <a:lumMod val="65000"/>
                  <a:lumOff val="35000"/>
                </a:schemeClr>
              </a:solidFill>
              <a:latin typeface="Arial Rounded MT Bold" panose="020F0704030504030204" pitchFamily="34" charset="0"/>
              <a:cs typeface="Segoe UI" panose="020B0502040204020203" pitchFamily="34" charset="0"/>
            </a:endParaRPr>
          </a:p>
          <a:p>
            <a:pPr marL="571500" indent="-571500">
              <a:buFont typeface="+mj-lt"/>
              <a:buAutoNum type="romanUcPeriod"/>
            </a:pPr>
            <a:r>
              <a:rPr lang="es-CO" sz="2800" dirty="0">
                <a:solidFill>
                  <a:schemeClr val="tx1">
                    <a:lumMod val="65000"/>
                    <a:lumOff val="35000"/>
                  </a:schemeClr>
                </a:solidFill>
                <a:latin typeface="Arial Rounded MT Bold" panose="020F0704030504030204" pitchFamily="34" charset="0"/>
                <a:cs typeface="Segoe UI" panose="020B0502040204020203" pitchFamily="34" charset="0"/>
              </a:rPr>
              <a:t>Requerimientos Técnicos del Proyecto</a:t>
            </a:r>
          </a:p>
          <a:p>
            <a:pPr marL="571500" indent="-571500">
              <a:buFont typeface="+mj-lt"/>
              <a:buAutoNum type="romanUcPeriod"/>
            </a:pPr>
            <a:endParaRPr lang="es-CO" sz="2800" dirty="0">
              <a:solidFill>
                <a:schemeClr val="tx1">
                  <a:lumMod val="75000"/>
                  <a:lumOff val="25000"/>
                </a:schemeClr>
              </a:solidFill>
              <a:latin typeface="Segoe UI" panose="020B0502040204020203" pitchFamily="34" charset="0"/>
              <a:cs typeface="Segoe UI" panose="020B0502040204020203" pitchFamily="34" charset="0"/>
            </a:endParaRPr>
          </a:p>
          <a:p>
            <a:pPr marL="514350" indent="-514350">
              <a:buFont typeface="+mj-lt"/>
              <a:buAutoNum type="romanUcPeriod"/>
            </a:pPr>
            <a:endParaRPr lang="es-CO" sz="2400" dirty="0">
              <a:latin typeface="Arial Rounded MT Bold" panose="020F0704030504030204" pitchFamily="34" charset="0"/>
            </a:endParaRPr>
          </a:p>
          <a:p>
            <a:pPr marL="514350" indent="-514350">
              <a:buFont typeface="+mj-lt"/>
              <a:buAutoNum type="romanUcPeriod"/>
            </a:pPr>
            <a:endParaRPr lang="es-CO" sz="2400" dirty="0">
              <a:latin typeface="Arial Rounded MT Bold" panose="020F0704030504030204" pitchFamily="34" charset="0"/>
            </a:endParaRPr>
          </a:p>
        </p:txBody>
      </p:sp>
      <p:sp>
        <p:nvSpPr>
          <p:cNvPr id="7" name="CuadroTexto 6">
            <a:extLst>
              <a:ext uri="{FF2B5EF4-FFF2-40B4-BE49-F238E27FC236}">
                <a16:creationId xmlns:a16="http://schemas.microsoft.com/office/drawing/2014/main" id="{7FE07F8E-6D6F-468C-995E-4559567BE790}"/>
              </a:ext>
            </a:extLst>
          </p:cNvPr>
          <p:cNvSpPr txBox="1"/>
          <p:nvPr/>
        </p:nvSpPr>
        <p:spPr>
          <a:xfrm>
            <a:off x="2071791" y="2046028"/>
            <a:ext cx="4637808" cy="646331"/>
          </a:xfrm>
          <a:prstGeom prst="rect">
            <a:avLst/>
          </a:prstGeom>
          <a:noFill/>
        </p:spPr>
        <p:txBody>
          <a:bodyPr wrap="none" rtlCol="0">
            <a:spAutoFit/>
          </a:bodyPr>
          <a:lstStyle/>
          <a:p>
            <a:r>
              <a:rPr lang="es-CO" sz="3600" dirty="0">
                <a:solidFill>
                  <a:schemeClr val="accent5">
                    <a:lumMod val="75000"/>
                  </a:schemeClr>
                </a:solidFill>
                <a:effectLst>
                  <a:glow rad="228600">
                    <a:schemeClr val="accent1">
                      <a:satMod val="175000"/>
                      <a:alpha val="40000"/>
                    </a:schemeClr>
                  </a:glow>
                </a:effectLst>
                <a:latin typeface="Arial Rounded MT Bold" panose="020F0704030504030204" pitchFamily="34" charset="0"/>
              </a:rPr>
              <a:t>ANÁLISIS TÉCNICO</a:t>
            </a:r>
          </a:p>
        </p:txBody>
      </p:sp>
      <p:pic>
        <p:nvPicPr>
          <p:cNvPr id="9" name="Imagen 8">
            <a:extLst>
              <a:ext uri="{FF2B5EF4-FFF2-40B4-BE49-F238E27FC236}">
                <a16:creationId xmlns:a16="http://schemas.microsoft.com/office/drawing/2014/main" id="{65365264-1A5F-4476-824E-164686DB555C}"/>
              </a:ext>
            </a:extLst>
          </p:cNvPr>
          <p:cNvPicPr>
            <a:picLocks noChangeAspect="1"/>
          </p:cNvPicPr>
          <p:nvPr/>
        </p:nvPicPr>
        <p:blipFill>
          <a:blip r:embed="rId2"/>
          <a:stretch>
            <a:fillRect/>
          </a:stretch>
        </p:blipFill>
        <p:spPr>
          <a:xfrm>
            <a:off x="6001421" y="3503312"/>
            <a:ext cx="2536733" cy="2536733"/>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pic>
        <p:nvPicPr>
          <p:cNvPr id="10" name="Imagen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47315" y="1890583"/>
            <a:ext cx="773934" cy="746778"/>
          </a:xfrm>
          <a:prstGeom prst="rect">
            <a:avLst/>
          </a:prstGeom>
        </p:spPr>
      </p:pic>
    </p:spTree>
    <p:extLst>
      <p:ext uri="{BB962C8B-B14F-4D97-AF65-F5344CB8AC3E}">
        <p14:creationId xmlns:p14="http://schemas.microsoft.com/office/powerpoint/2010/main" val="263319333"/>
      </p:ext>
    </p:extLst>
  </p:cSld>
  <p:clrMapOvr>
    <a:masterClrMapping/>
  </p:clrMapOvr>
  <mc:AlternateContent xmlns:mc="http://schemas.openxmlformats.org/markup-compatibility/2006" xmlns:p14="http://schemas.microsoft.com/office/powerpoint/2010/main">
    <mc:Choice Requires="p14">
      <p:transition spd="slow" p14:dur="2000">
        <p:comb dir="vert"/>
      </p:transition>
    </mc:Choice>
    <mc:Fallback xmlns="">
      <p:transition spd="slow">
        <p:comb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par>
                          <p:cTn id="8" fill="hold">
                            <p:stCondLst>
                              <p:cond delay="500"/>
                            </p:stCondLst>
                            <p:childTnLst>
                              <p:par>
                                <p:cTn id="9" presetID="16" presetClass="entr" presetSubtype="21"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barn(inVertical)">
                                      <p:cBhvr>
                                        <p:cTn id="11" dur="500"/>
                                        <p:tgtEl>
                                          <p:spTgt spid="3"/>
                                        </p:tgtEl>
                                      </p:cBhvr>
                                    </p:animEffect>
                                  </p:childTnLst>
                                </p:cTn>
                              </p:par>
                            </p:childTnLst>
                          </p:cTn>
                        </p:par>
                        <p:par>
                          <p:cTn id="12" fill="hold">
                            <p:stCondLst>
                              <p:cond delay="1000"/>
                            </p:stCondLst>
                            <p:childTnLst>
                              <p:par>
                                <p:cTn id="13" presetID="42" presetClass="entr" presetSubtype="0" fill="hold"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1000"/>
                                        <p:tgtEl>
                                          <p:spTgt spid="9"/>
                                        </p:tgtEl>
                                      </p:cBhvr>
                                    </p:animEffect>
                                    <p:anim calcmode="lin" valueType="num">
                                      <p:cBhvr>
                                        <p:cTn id="16" dur="1000" fill="hold"/>
                                        <p:tgtEl>
                                          <p:spTgt spid="9"/>
                                        </p:tgtEl>
                                        <p:attrNameLst>
                                          <p:attrName>ppt_x</p:attrName>
                                        </p:attrNameLst>
                                      </p:cBhvr>
                                      <p:tavLst>
                                        <p:tav tm="0">
                                          <p:val>
                                            <p:strVal val="#ppt_x"/>
                                          </p:val>
                                        </p:tav>
                                        <p:tav tm="100000">
                                          <p:val>
                                            <p:strVal val="#ppt_x"/>
                                          </p:val>
                                        </p:tav>
                                      </p:tavLst>
                                    </p:anim>
                                    <p:anim calcmode="lin" valueType="num">
                                      <p:cBhvr>
                                        <p:cTn id="17"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39;p15">
            <a:extLst>
              <a:ext uri="{FF2B5EF4-FFF2-40B4-BE49-F238E27FC236}">
                <a16:creationId xmlns:a16="http://schemas.microsoft.com/office/drawing/2014/main" id="{72370965-E794-4752-9E1E-0DBF633C5967}"/>
              </a:ext>
            </a:extLst>
          </p:cNvPr>
          <p:cNvSpPr/>
          <p:nvPr/>
        </p:nvSpPr>
        <p:spPr>
          <a:xfrm>
            <a:off x="0" y="512562"/>
            <a:ext cx="9270707" cy="1041247"/>
          </a:xfrm>
          <a:prstGeom prst="rect">
            <a:avLst/>
          </a:prstGeom>
          <a:noFill/>
          <a:ln>
            <a:noFill/>
          </a:ln>
        </p:spPr>
        <p:txBody>
          <a:bodyPr spcFirstLastPara="1" wrap="square" lIns="91425" tIns="45700" rIns="91425" bIns="45700" anchor="t" anchorCtr="0">
            <a:noAutofit/>
          </a:bodyPr>
          <a:lstStyle/>
          <a:p>
            <a:pPr lvl="0" algn="ctr">
              <a:lnSpc>
                <a:spcPct val="115000"/>
              </a:lnSpc>
              <a:buSzPts val="1800"/>
            </a:pPr>
            <a:r>
              <a:rPr lang="es-ES" sz="4000" b="1" dirty="0">
                <a:solidFill>
                  <a:schemeClr val="bg1"/>
                </a:solidFill>
                <a:effectLst>
                  <a:glow rad="101600">
                    <a:srgbClr val="002060">
                      <a:alpha val="60000"/>
                    </a:srgbClr>
                  </a:glow>
                </a:effectLst>
                <a:latin typeface="Segoe UI" panose="020B0502040204020203" pitchFamily="34" charset="0"/>
                <a:cs typeface="Segoe UI" panose="020B0502040204020203" pitchFamily="34" charset="0"/>
              </a:rPr>
              <a:t>TABLA DE CONTENIDO </a:t>
            </a:r>
            <a:endParaRPr lang="es-ES" sz="4000" dirty="0">
              <a:solidFill>
                <a:schemeClr val="bg1"/>
              </a:solidFill>
              <a:effectLst>
                <a:glow rad="101600">
                  <a:srgbClr val="002060">
                    <a:alpha val="60000"/>
                  </a:srgbClr>
                </a:glow>
              </a:effectLst>
              <a:latin typeface="Segoe UI" panose="020B0502040204020203" pitchFamily="34" charset="0"/>
              <a:cs typeface="Segoe UI" panose="020B0502040204020203" pitchFamily="34" charset="0"/>
            </a:endParaRPr>
          </a:p>
        </p:txBody>
      </p:sp>
      <p:sp>
        <p:nvSpPr>
          <p:cNvPr id="3" name="CuadroTexto 2">
            <a:extLst>
              <a:ext uri="{FF2B5EF4-FFF2-40B4-BE49-F238E27FC236}">
                <a16:creationId xmlns:a16="http://schemas.microsoft.com/office/drawing/2014/main" id="{255A3C4F-37DB-4EBB-B388-06040B97A3E3}"/>
              </a:ext>
            </a:extLst>
          </p:cNvPr>
          <p:cNvSpPr txBox="1"/>
          <p:nvPr/>
        </p:nvSpPr>
        <p:spPr>
          <a:xfrm>
            <a:off x="605599" y="1998799"/>
            <a:ext cx="7863840" cy="2985433"/>
          </a:xfrm>
          <a:prstGeom prst="rect">
            <a:avLst/>
          </a:prstGeom>
          <a:noFill/>
        </p:spPr>
        <p:txBody>
          <a:bodyPr wrap="square" rtlCol="0">
            <a:spAutoFit/>
          </a:bodyPr>
          <a:lstStyle/>
          <a:p>
            <a:pPr marL="285750" indent="-285750">
              <a:buFont typeface="Arial" panose="020B0604020202020204" pitchFamily="34" charset="0"/>
              <a:buChar char="•"/>
            </a:pPr>
            <a:endParaRPr lang="es-CO" sz="2800" dirty="0">
              <a:solidFill>
                <a:schemeClr val="tx1">
                  <a:lumMod val="65000"/>
                  <a:lumOff val="35000"/>
                </a:schemeClr>
              </a:solidFill>
              <a:latin typeface="Arial Rounded MT Bold" panose="020F0704030504030204" pitchFamily="34" charset="0"/>
              <a:cs typeface="Segoe UI" panose="020B0502040204020203" pitchFamily="34" charset="0"/>
            </a:endParaRPr>
          </a:p>
          <a:p>
            <a:pPr marL="285750" indent="-285750">
              <a:buFont typeface="Arial" panose="020B0604020202020204" pitchFamily="34" charset="0"/>
              <a:buChar char="•"/>
            </a:pPr>
            <a:endParaRPr lang="es-CO" sz="2800" dirty="0">
              <a:solidFill>
                <a:schemeClr val="tx1">
                  <a:lumMod val="65000"/>
                  <a:lumOff val="35000"/>
                </a:schemeClr>
              </a:solidFill>
              <a:latin typeface="Arial Rounded MT Bold" panose="020F0704030504030204" pitchFamily="34" charset="0"/>
              <a:cs typeface="Segoe UI" panose="020B0502040204020203" pitchFamily="34" charset="0"/>
            </a:endParaRPr>
          </a:p>
          <a:p>
            <a:pPr marL="285750" indent="-285750">
              <a:buFont typeface="Arial" panose="020B0604020202020204" pitchFamily="34" charset="0"/>
              <a:buChar char="•"/>
            </a:pPr>
            <a:r>
              <a:rPr lang="es-CO" sz="2800" dirty="0">
                <a:solidFill>
                  <a:schemeClr val="tx1">
                    <a:lumMod val="65000"/>
                    <a:lumOff val="35000"/>
                  </a:schemeClr>
                </a:solidFill>
                <a:latin typeface="Arial Rounded MT Bold" panose="020F0704030504030204" pitchFamily="34" charset="0"/>
                <a:cs typeface="Segoe UI" panose="020B0502040204020203" pitchFamily="34" charset="0"/>
              </a:rPr>
              <a:t>Descripción específica del Servicio</a:t>
            </a:r>
          </a:p>
          <a:p>
            <a:pPr marL="285750" indent="-285750">
              <a:buFont typeface="Arial" panose="020B0604020202020204" pitchFamily="34" charset="0"/>
              <a:buChar char="•"/>
            </a:pPr>
            <a:endParaRPr lang="es-CO" sz="2800" dirty="0">
              <a:solidFill>
                <a:schemeClr val="tx1">
                  <a:lumMod val="65000"/>
                  <a:lumOff val="35000"/>
                </a:schemeClr>
              </a:solidFill>
              <a:latin typeface="Arial Rounded MT Bold" panose="020F0704030504030204" pitchFamily="34" charset="0"/>
              <a:cs typeface="Segoe UI" panose="020B0502040204020203" pitchFamily="34" charset="0"/>
            </a:endParaRPr>
          </a:p>
          <a:p>
            <a:pPr marL="285750" indent="-285750">
              <a:buFont typeface="Arial" panose="020B0604020202020204" pitchFamily="34" charset="0"/>
              <a:buChar char="•"/>
            </a:pPr>
            <a:endParaRPr lang="es-CO" sz="2800" dirty="0">
              <a:solidFill>
                <a:schemeClr val="tx1">
                  <a:lumMod val="65000"/>
                  <a:lumOff val="35000"/>
                </a:schemeClr>
              </a:solidFill>
              <a:latin typeface="Segoe UI" panose="020B0502040204020203" pitchFamily="34" charset="0"/>
              <a:cs typeface="Segoe UI" panose="020B0502040204020203" pitchFamily="34" charset="0"/>
            </a:endParaRPr>
          </a:p>
          <a:p>
            <a:endParaRPr lang="es-CO" sz="2400" dirty="0">
              <a:solidFill>
                <a:schemeClr val="tx1">
                  <a:lumMod val="65000"/>
                  <a:lumOff val="35000"/>
                </a:schemeClr>
              </a:solidFill>
              <a:latin typeface="Arial Rounded MT Bold" panose="020F0704030504030204" pitchFamily="34" charset="0"/>
            </a:endParaRPr>
          </a:p>
          <a:p>
            <a:pPr marL="285750" indent="-285750">
              <a:buFont typeface="Arial" panose="020B0604020202020204" pitchFamily="34" charset="0"/>
              <a:buChar char="•"/>
            </a:pPr>
            <a:endParaRPr lang="es-CO" sz="2400" dirty="0">
              <a:solidFill>
                <a:schemeClr val="tx1">
                  <a:lumMod val="65000"/>
                  <a:lumOff val="35000"/>
                </a:schemeClr>
              </a:solidFill>
              <a:latin typeface="Arial Rounded MT Bold" panose="020F0704030504030204" pitchFamily="34" charset="0"/>
            </a:endParaRPr>
          </a:p>
        </p:txBody>
      </p:sp>
      <p:sp>
        <p:nvSpPr>
          <p:cNvPr id="7" name="CuadroTexto 6">
            <a:extLst>
              <a:ext uri="{FF2B5EF4-FFF2-40B4-BE49-F238E27FC236}">
                <a16:creationId xmlns:a16="http://schemas.microsoft.com/office/drawing/2014/main" id="{7FE07F8E-6D6F-468C-995E-4559567BE790}"/>
              </a:ext>
            </a:extLst>
          </p:cNvPr>
          <p:cNvSpPr txBox="1"/>
          <p:nvPr/>
        </p:nvSpPr>
        <p:spPr>
          <a:xfrm>
            <a:off x="2071791" y="2046027"/>
            <a:ext cx="4637808" cy="646331"/>
          </a:xfrm>
          <a:prstGeom prst="rect">
            <a:avLst/>
          </a:prstGeom>
          <a:noFill/>
        </p:spPr>
        <p:txBody>
          <a:bodyPr wrap="none" rtlCol="0">
            <a:spAutoFit/>
          </a:bodyPr>
          <a:lstStyle/>
          <a:p>
            <a:r>
              <a:rPr lang="es-CO" sz="3600" dirty="0">
                <a:solidFill>
                  <a:schemeClr val="accent5">
                    <a:lumMod val="75000"/>
                  </a:schemeClr>
                </a:solidFill>
                <a:effectLst>
                  <a:glow rad="228600">
                    <a:schemeClr val="accent1">
                      <a:satMod val="175000"/>
                      <a:alpha val="40000"/>
                    </a:schemeClr>
                  </a:glow>
                </a:effectLst>
                <a:latin typeface="Arial Rounded MT Bold" panose="020F0704030504030204" pitchFamily="34" charset="0"/>
              </a:rPr>
              <a:t>ANÁLISIS TÉCNICO</a:t>
            </a:r>
          </a:p>
        </p:txBody>
      </p:sp>
      <p:pic>
        <p:nvPicPr>
          <p:cNvPr id="4" name="Imagen 3">
            <a:extLst>
              <a:ext uri="{FF2B5EF4-FFF2-40B4-BE49-F238E27FC236}">
                <a16:creationId xmlns:a16="http://schemas.microsoft.com/office/drawing/2014/main" id="{0333AA62-F59B-4546-83F2-FE6F3AD8D8F6}"/>
              </a:ext>
            </a:extLst>
          </p:cNvPr>
          <p:cNvPicPr>
            <a:picLocks noChangeAspect="1"/>
          </p:cNvPicPr>
          <p:nvPr/>
        </p:nvPicPr>
        <p:blipFill>
          <a:blip r:embed="rId2"/>
          <a:stretch>
            <a:fillRect/>
          </a:stretch>
        </p:blipFill>
        <p:spPr>
          <a:xfrm>
            <a:off x="3259011" y="3655118"/>
            <a:ext cx="2752684" cy="2752684"/>
          </a:xfrm>
          <a:prstGeom prst="rect">
            <a:avLst/>
          </a:prstGeom>
          <a:ln>
            <a:noFill/>
          </a:ln>
          <a:effectLst>
            <a:outerShdw blurRad="190500" algn="tl" rotWithShape="0">
              <a:srgbClr val="000000">
                <a:alpha val="70000"/>
              </a:srgbClr>
            </a:outerShdw>
          </a:effectLst>
        </p:spPr>
      </p:pic>
      <p:pic>
        <p:nvPicPr>
          <p:cNvPr id="6" name="Imagen 5">
            <a:extLst>
              <a:ext uri="{FF2B5EF4-FFF2-40B4-BE49-F238E27FC236}">
                <a16:creationId xmlns:a16="http://schemas.microsoft.com/office/drawing/2014/main" id="{155C6BFA-E294-4B4C-BA5D-CC17D324FA28}"/>
              </a:ext>
            </a:extLst>
          </p:cNvPr>
          <p:cNvPicPr>
            <a:picLocks noChangeAspect="1"/>
          </p:cNvPicPr>
          <p:nvPr/>
        </p:nvPicPr>
        <p:blipFill>
          <a:blip r:embed="rId3"/>
          <a:stretch>
            <a:fillRect/>
          </a:stretch>
        </p:blipFill>
        <p:spPr>
          <a:xfrm>
            <a:off x="914396" y="4353616"/>
            <a:ext cx="1828802" cy="1194818"/>
          </a:xfrm>
          <a:prstGeom prst="rect">
            <a:avLst/>
          </a:prstGeom>
        </p:spPr>
      </p:pic>
      <p:pic>
        <p:nvPicPr>
          <p:cNvPr id="9" name="Imagen 8">
            <a:extLst>
              <a:ext uri="{FF2B5EF4-FFF2-40B4-BE49-F238E27FC236}">
                <a16:creationId xmlns:a16="http://schemas.microsoft.com/office/drawing/2014/main" id="{60F56DA5-3260-4CF0-B909-5E198EA568C9}"/>
              </a:ext>
            </a:extLst>
          </p:cNvPr>
          <p:cNvPicPr>
            <a:picLocks noChangeAspect="1"/>
          </p:cNvPicPr>
          <p:nvPr/>
        </p:nvPicPr>
        <p:blipFill>
          <a:blip r:embed="rId3"/>
          <a:stretch>
            <a:fillRect/>
          </a:stretch>
        </p:blipFill>
        <p:spPr>
          <a:xfrm>
            <a:off x="6527508" y="4234404"/>
            <a:ext cx="1828802" cy="1194818"/>
          </a:xfrm>
          <a:prstGeom prst="rect">
            <a:avLst/>
          </a:prstGeom>
        </p:spPr>
      </p:pic>
      <p:pic>
        <p:nvPicPr>
          <p:cNvPr id="10" name="Imagen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47315" y="1890583"/>
            <a:ext cx="773934" cy="746778"/>
          </a:xfrm>
          <a:prstGeom prst="rect">
            <a:avLst/>
          </a:prstGeom>
        </p:spPr>
      </p:pic>
    </p:spTree>
    <p:extLst>
      <p:ext uri="{BB962C8B-B14F-4D97-AF65-F5344CB8AC3E}">
        <p14:creationId xmlns:p14="http://schemas.microsoft.com/office/powerpoint/2010/main" val="1905765881"/>
      </p:ext>
    </p:extLst>
  </p:cSld>
  <p:clrMapOvr>
    <a:masterClrMapping/>
  </p:clrMapOvr>
  <mc:AlternateContent xmlns:mc="http://schemas.openxmlformats.org/markup-compatibility/2006" xmlns:p14="http://schemas.microsoft.com/office/powerpoint/2010/main">
    <mc:Choice Requires="p14">
      <p:transition spd="slow" p14:dur="2000">
        <p:comb/>
      </p:transition>
    </mc:Choice>
    <mc:Fallback xmlns="">
      <p:transition spd="slow">
        <p:comb/>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down)">
                                      <p:cBhvr>
                                        <p:cTn id="11" dur="500"/>
                                        <p:tgtEl>
                                          <p:spTgt spid="3"/>
                                        </p:tgtEl>
                                      </p:cBhvr>
                                    </p:animEffect>
                                  </p:childTnLst>
                                </p:cTn>
                              </p:par>
                            </p:childTnLst>
                          </p:cTn>
                        </p:par>
                        <p:par>
                          <p:cTn id="12" fill="hold">
                            <p:stCondLst>
                              <p:cond delay="1000"/>
                            </p:stCondLst>
                            <p:childTnLst>
                              <p:par>
                                <p:cTn id="13" presetID="2" presetClass="entr" presetSubtype="4"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ppt_x"/>
                                          </p:val>
                                        </p:tav>
                                        <p:tav tm="100000">
                                          <p:val>
                                            <p:strVal val="#ppt_x"/>
                                          </p:val>
                                        </p:tav>
                                      </p:tavLst>
                                    </p:anim>
                                    <p:anim calcmode="lin" valueType="num">
                                      <p:cBhvr additive="base">
                                        <p:cTn id="16" dur="500" fill="hold"/>
                                        <p:tgtEl>
                                          <p:spTgt spid="4"/>
                                        </p:tgtEl>
                                        <p:attrNameLst>
                                          <p:attrName>ppt_y</p:attrName>
                                        </p:attrNameLst>
                                      </p:cBhvr>
                                      <p:tavLst>
                                        <p:tav tm="0">
                                          <p:val>
                                            <p:strVal val="1+#ppt_h/2"/>
                                          </p:val>
                                        </p:tav>
                                        <p:tav tm="100000">
                                          <p:val>
                                            <p:strVal val="#ppt_y"/>
                                          </p:val>
                                        </p:tav>
                                      </p:tavLst>
                                    </p:anim>
                                  </p:childTnLst>
                                </p:cTn>
                              </p:par>
                            </p:childTnLst>
                          </p:cTn>
                        </p:par>
                        <p:par>
                          <p:cTn id="17" fill="hold">
                            <p:stCondLst>
                              <p:cond delay="1500"/>
                            </p:stCondLst>
                            <p:childTnLst>
                              <p:par>
                                <p:cTn id="18" presetID="2" presetClass="entr" presetSubtype="4" fill="hold" nodeType="afterEffect">
                                  <p:stCondLst>
                                    <p:cond delay="0"/>
                                  </p:stCondLst>
                                  <p:childTnLst>
                                    <p:set>
                                      <p:cBhvr>
                                        <p:cTn id="19" dur="1" fill="hold">
                                          <p:stCondLst>
                                            <p:cond delay="0"/>
                                          </p:stCondLst>
                                        </p:cTn>
                                        <p:tgtEl>
                                          <p:spTgt spid="6"/>
                                        </p:tgtEl>
                                        <p:attrNameLst>
                                          <p:attrName>style.visibility</p:attrName>
                                        </p:attrNameLst>
                                      </p:cBhvr>
                                      <p:to>
                                        <p:strVal val="visible"/>
                                      </p:to>
                                    </p:set>
                                    <p:anim calcmode="lin" valueType="num">
                                      <p:cBhvr additive="base">
                                        <p:cTn id="20" dur="500" fill="hold"/>
                                        <p:tgtEl>
                                          <p:spTgt spid="6"/>
                                        </p:tgtEl>
                                        <p:attrNameLst>
                                          <p:attrName>ppt_x</p:attrName>
                                        </p:attrNameLst>
                                      </p:cBhvr>
                                      <p:tavLst>
                                        <p:tav tm="0">
                                          <p:val>
                                            <p:strVal val="#ppt_x"/>
                                          </p:val>
                                        </p:tav>
                                        <p:tav tm="100000">
                                          <p:val>
                                            <p:strVal val="#ppt_x"/>
                                          </p:val>
                                        </p:tav>
                                      </p:tavLst>
                                    </p:anim>
                                    <p:anim calcmode="lin" valueType="num">
                                      <p:cBhvr additive="base">
                                        <p:cTn id="21" dur="500" fill="hold"/>
                                        <p:tgtEl>
                                          <p:spTgt spid="6"/>
                                        </p:tgtEl>
                                        <p:attrNameLst>
                                          <p:attrName>ppt_y</p:attrName>
                                        </p:attrNameLst>
                                      </p:cBhvr>
                                      <p:tavLst>
                                        <p:tav tm="0">
                                          <p:val>
                                            <p:strVal val="1+#ppt_h/2"/>
                                          </p:val>
                                        </p:tav>
                                        <p:tav tm="100000">
                                          <p:val>
                                            <p:strVal val="#ppt_y"/>
                                          </p:val>
                                        </p:tav>
                                      </p:tavLst>
                                    </p:anim>
                                  </p:childTnLst>
                                </p:cTn>
                              </p:par>
                            </p:childTnLst>
                          </p:cTn>
                        </p:par>
                        <p:par>
                          <p:cTn id="22" fill="hold">
                            <p:stCondLst>
                              <p:cond delay="2000"/>
                            </p:stCondLst>
                            <p:childTnLst>
                              <p:par>
                                <p:cTn id="23" presetID="2" presetClass="entr" presetSubtype="4" fill="hold" nodeType="after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fill="hold"/>
                                        <p:tgtEl>
                                          <p:spTgt spid="9"/>
                                        </p:tgtEl>
                                        <p:attrNameLst>
                                          <p:attrName>ppt_x</p:attrName>
                                        </p:attrNameLst>
                                      </p:cBhvr>
                                      <p:tavLst>
                                        <p:tav tm="0">
                                          <p:val>
                                            <p:strVal val="#ppt_x"/>
                                          </p:val>
                                        </p:tav>
                                        <p:tav tm="100000">
                                          <p:val>
                                            <p:strVal val="#ppt_x"/>
                                          </p:val>
                                        </p:tav>
                                      </p:tavLst>
                                    </p:anim>
                                    <p:anim calcmode="lin" valueType="num">
                                      <p:cBhvr additive="base">
                                        <p:cTn id="2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9" name="Google Shape;189;p19"/>
          <p:cNvSpPr/>
          <p:nvPr/>
        </p:nvSpPr>
        <p:spPr>
          <a:xfrm>
            <a:off x="0" y="565847"/>
            <a:ext cx="9242474" cy="740011"/>
          </a:xfrm>
          <a:prstGeom prst="rect">
            <a:avLst/>
          </a:prstGeom>
          <a:noFill/>
          <a:ln>
            <a:noFill/>
          </a:ln>
        </p:spPr>
        <p:txBody>
          <a:bodyPr spcFirstLastPara="1" wrap="square" lIns="91425" tIns="45700" rIns="91425" bIns="45700" anchor="t" anchorCtr="0">
            <a:noAutofit/>
          </a:bodyPr>
          <a:lstStyle/>
          <a:p>
            <a:pPr marL="0" marR="0" lvl="0" indent="0" algn="ctr" rtl="0">
              <a:lnSpc>
                <a:spcPct val="115000"/>
              </a:lnSpc>
              <a:spcBef>
                <a:spcPts val="0"/>
              </a:spcBef>
              <a:spcAft>
                <a:spcPts val="0"/>
              </a:spcAft>
              <a:buClr>
                <a:srgbClr val="000000"/>
              </a:buClr>
              <a:buSzPts val="4000"/>
              <a:buFont typeface="Arial"/>
              <a:buNone/>
            </a:pPr>
            <a:r>
              <a:rPr lang="es-ES" sz="4000" b="1" i="0" u="none" strike="noStrike" cap="none" dirty="0">
                <a:solidFill>
                  <a:schemeClr val="lt1"/>
                </a:solidFill>
                <a:effectLst>
                  <a:glow rad="101600">
                    <a:srgbClr val="002060">
                      <a:alpha val="60000"/>
                    </a:srgbClr>
                  </a:glow>
                </a:effectLst>
                <a:latin typeface="Arial Rounded MT Bold" panose="020F0704030504030204" pitchFamily="34" charset="0"/>
                <a:cs typeface="Segoe UI" panose="020B0502040204020203" pitchFamily="34" charset="0"/>
                <a:sym typeface="Arial"/>
              </a:rPr>
              <a:t>RESUMEN EJECUTIVO</a:t>
            </a:r>
            <a:endParaRPr sz="6000" b="1" i="0" u="none" strike="noStrike" cap="none" dirty="0">
              <a:solidFill>
                <a:srgbClr val="000000"/>
              </a:solidFill>
              <a:effectLst>
                <a:glow rad="101600">
                  <a:srgbClr val="002060">
                    <a:alpha val="60000"/>
                  </a:srgbClr>
                </a:glow>
              </a:effectLst>
              <a:latin typeface="Arial Rounded MT Bold" panose="020F0704030504030204" pitchFamily="34" charset="0"/>
              <a:cs typeface="Segoe UI" panose="020B0502040204020203" pitchFamily="34" charset="0"/>
              <a:sym typeface="Arial"/>
            </a:endParaRPr>
          </a:p>
        </p:txBody>
      </p:sp>
      <p:sp>
        <p:nvSpPr>
          <p:cNvPr id="190" name="Google Shape;190;p19"/>
          <p:cNvSpPr/>
          <p:nvPr/>
        </p:nvSpPr>
        <p:spPr>
          <a:xfrm>
            <a:off x="689317" y="3754278"/>
            <a:ext cx="7494064" cy="3103721"/>
          </a:xfrm>
          <a:prstGeom prst="rect">
            <a:avLst/>
          </a:prstGeom>
          <a:noFill/>
          <a:ln>
            <a:noFill/>
          </a:ln>
        </p:spPr>
        <p:txBody>
          <a:bodyPr spcFirstLastPara="1" wrap="square" lIns="91425" tIns="45700" rIns="91425" bIns="45700" anchor="t" anchorCtr="0">
            <a:noAutofit/>
          </a:bodyPr>
          <a:lstStyle/>
          <a:p>
            <a:pPr lvl="0" algn="just">
              <a:lnSpc>
                <a:spcPct val="115000"/>
              </a:lnSpc>
              <a:buSzPts val="1800"/>
            </a:pPr>
            <a:endParaRPr sz="3200" b="1" i="0" u="none" strike="noStrike" cap="none" dirty="0">
              <a:solidFill>
                <a:srgbClr val="000000"/>
              </a:solidFill>
              <a:latin typeface="+mn-lt"/>
              <a:ea typeface="Times New Roman"/>
              <a:cs typeface="Times New Roman"/>
              <a:sym typeface="Times New Roman"/>
            </a:endParaRPr>
          </a:p>
        </p:txBody>
      </p:sp>
      <p:sp>
        <p:nvSpPr>
          <p:cNvPr id="8" name="CuadroTexto 7">
            <a:extLst>
              <a:ext uri="{FF2B5EF4-FFF2-40B4-BE49-F238E27FC236}">
                <a16:creationId xmlns:a16="http://schemas.microsoft.com/office/drawing/2014/main" id="{CBDC84F9-135A-4F0D-AB2F-B473B6C241A1}"/>
              </a:ext>
            </a:extLst>
          </p:cNvPr>
          <p:cNvSpPr txBox="1"/>
          <p:nvPr/>
        </p:nvSpPr>
        <p:spPr>
          <a:xfrm>
            <a:off x="1010948" y="2923281"/>
            <a:ext cx="7220578" cy="830997"/>
          </a:xfrm>
          <a:prstGeom prst="rect">
            <a:avLst/>
          </a:prstGeom>
          <a:noFill/>
        </p:spPr>
        <p:txBody>
          <a:bodyPr wrap="square" rtlCol="0">
            <a:spAutoFit/>
          </a:bodyPr>
          <a:lstStyle/>
          <a:p>
            <a:r>
              <a:rPr lang="es-CO" sz="4800" dirty="0">
                <a:solidFill>
                  <a:schemeClr val="accent5">
                    <a:lumMod val="75000"/>
                  </a:schemeClr>
                </a:solidFill>
                <a:effectLst>
                  <a:glow rad="228600">
                    <a:schemeClr val="accent1">
                      <a:satMod val="175000"/>
                      <a:alpha val="40000"/>
                    </a:schemeClr>
                  </a:glow>
                </a:effectLst>
                <a:latin typeface="Arial Rounded MT Bold" panose="020F0704030504030204" pitchFamily="34" charset="0"/>
              </a:rPr>
              <a:t>RESUMEN EJECUTIVO</a:t>
            </a:r>
          </a:p>
        </p:txBody>
      </p:sp>
      <p:pic>
        <p:nvPicPr>
          <p:cNvPr id="6" name="Imagen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72138" y="4248657"/>
            <a:ext cx="2025098" cy="1954041"/>
          </a:xfrm>
          <a:prstGeom prst="rect">
            <a:avLst/>
          </a:prstGeom>
        </p:spPr>
      </p:pic>
    </p:spTree>
    <p:extLst>
      <p:ext uri="{BB962C8B-B14F-4D97-AF65-F5344CB8AC3E}">
        <p14:creationId xmlns:p14="http://schemas.microsoft.com/office/powerpoint/2010/main" val="4028437660"/>
      </p:ext>
    </p:extLst>
  </p:cSld>
  <p:clrMapOvr>
    <a:masterClrMapping/>
  </p:clrMapOvr>
  <mc:AlternateContent xmlns:mc="http://schemas.openxmlformats.org/markup-compatibility/2006" xmlns:p14="http://schemas.microsoft.com/office/powerpoint/2010/main">
    <mc:Choice Requires="p14">
      <p:transition spd="slow" p14:dur="2000">
        <p:comb dir="vert"/>
      </p:transition>
    </mc:Choice>
    <mc:Fallback xmlns="">
      <p:transition spd="slow">
        <p:comb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randombar(horizontal)">
                                      <p:cBhvr>
                                        <p:cTn id="7" dur="3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theme/theme1.xml><?xml version="1.0" encoding="utf-8"?>
<a:theme xmlns:a="http://schemas.openxmlformats.org/drawingml/2006/main" name="Tema de Offic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Integral</Template>
  <TotalTime>981</TotalTime>
  <Words>1566</Words>
  <Application>Microsoft Office PowerPoint</Application>
  <PresentationFormat>Presentación en pantalla (4:3)</PresentationFormat>
  <Paragraphs>268</Paragraphs>
  <Slides>45</Slides>
  <Notes>11</Notes>
  <HiddenSlides>0</HiddenSlides>
  <MMClips>0</MMClips>
  <ScaleCrop>false</ScaleCrop>
  <HeadingPairs>
    <vt:vector size="6" baseType="variant">
      <vt:variant>
        <vt:lpstr>Fuentes usadas</vt:lpstr>
      </vt:variant>
      <vt:variant>
        <vt:i4>8</vt:i4>
      </vt:variant>
      <vt:variant>
        <vt:lpstr>Tema</vt:lpstr>
      </vt:variant>
      <vt:variant>
        <vt:i4>1</vt:i4>
      </vt:variant>
      <vt:variant>
        <vt:lpstr>Títulos de diapositiva</vt:lpstr>
      </vt:variant>
      <vt:variant>
        <vt:i4>45</vt:i4>
      </vt:variant>
    </vt:vector>
  </HeadingPairs>
  <TitlesOfParts>
    <vt:vector size="54" baseType="lpstr">
      <vt:lpstr>Arial</vt:lpstr>
      <vt:lpstr>Arial Rounded MT Bold</vt:lpstr>
      <vt:lpstr>Calibri</vt:lpstr>
      <vt:lpstr>Segoe UI</vt:lpstr>
      <vt:lpstr>Segoe UI Light</vt:lpstr>
      <vt:lpstr>Symbol</vt:lpstr>
      <vt:lpstr>Times New Roman</vt:lpstr>
      <vt:lpstr>Wingdings</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Daniela</dc:creator>
  <cp:lastModifiedBy>Daniela lopez Arenas</cp:lastModifiedBy>
  <cp:revision>76</cp:revision>
  <dcterms:modified xsi:type="dcterms:W3CDTF">2019-06-29T13:55:15Z</dcterms:modified>
</cp:coreProperties>
</file>